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6" r:id="rId2"/>
    <p:sldId id="257" r:id="rId3"/>
    <p:sldId id="258" r:id="rId4"/>
    <p:sldId id="358" r:id="rId5"/>
    <p:sldId id="261" r:id="rId6"/>
    <p:sldId id="360" r:id="rId7"/>
    <p:sldId id="362" r:id="rId8"/>
    <p:sldId id="365" r:id="rId9"/>
    <p:sldId id="366" r:id="rId10"/>
    <p:sldId id="265" r:id="rId11"/>
    <p:sldId id="3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2593" autoAdjust="0"/>
  </p:normalViewPr>
  <p:slideViewPr>
    <p:cSldViewPr>
      <p:cViewPr>
        <p:scale>
          <a:sx n="93" d="100"/>
          <a:sy n="93" d="100"/>
        </p:scale>
        <p:origin x="-4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0167B-885A-49E3-AE82-3E55DB67E43E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4FC29-6DCE-420B-9105-82BE9F09EB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7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7575">
              <a:defRPr kumimoji="1"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7575">
              <a:defRPr kumimoji="1"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7575">
              <a:defRPr kumimoji="1"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7575">
              <a:defRPr kumimoji="1"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5BB4CA-3780-4D2D-89F1-9444B4E760CD}" type="slidenum">
              <a:rPr kumimoji="0" lang="en-US" sz="1200"/>
              <a:pPr/>
              <a:t>8</a:t>
            </a:fld>
            <a:endParaRPr kumimoji="0" lang="en-US" sz="1200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2000" cy="3429000"/>
          </a:xfrm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M:Mega</a:t>
            </a:r>
          </a:p>
          <a:p>
            <a:r>
              <a:rPr lang="en-US" smtClean="0"/>
              <a:t>Please tell student to correct the density of water Mg/m3 instead of Mg/cm3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1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2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5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9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2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1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0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2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6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2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4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60033-FF9B-4DCC-920D-9A76F4C6BCDC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B1D00-CDF2-473F-8381-2954D87DB1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6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wmf"/><Relationship Id="rId18" Type="http://schemas.openxmlformats.org/officeDocument/2006/relationships/image" Target="../media/image1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.jpe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cap="all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4800" cap="all" smtClean="0">
                <a:latin typeface="Times New Roman" pitchFamily="18" charset="0"/>
                <a:cs typeface="Times New Roman" pitchFamily="18" charset="0"/>
              </a:rPr>
              <a:t>oil mechanics</a:t>
            </a:r>
            <a:endParaRPr lang="en-US" sz="48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INTRODUCTION ABOUT THE SUBJECT?</a:t>
            </a:r>
          </a:p>
          <a:p>
            <a:pPr algn="ctr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WHY WE ARE STUDY THIS SUBJECT?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HISTORY  OF THE SUBJECT?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upload.wikimedia.org/wikipedia/commons/thumb/e/ee/Leaning_Tower_of_Pisa_JD03092007.jpg/401px-Leaning_Tower_of_Pisa_JD030920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600200"/>
            <a:ext cx="3811524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Inter relations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6019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between (e) and (n)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1.n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e/1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2.e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n/1-n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between (e),(Sr),(w) and (G) </a:t>
            </a:r>
          </a:p>
          <a:p>
            <a:pPr marL="493776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3.Sr = e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4.eSr = wG</a:t>
            </a:r>
          </a:p>
          <a:p>
            <a:pPr marL="493776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93776" indent="-45720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Relation between 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sat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and 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93776" indent="-45720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5.Ws =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w/1+w</a:t>
            </a:r>
          </a:p>
          <a:p>
            <a:pPr marL="493776" indent="-45720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d  =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+w</a:t>
            </a:r>
          </a:p>
          <a:p>
            <a:pPr marL="493776" indent="-45720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d  =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+e</a:t>
            </a:r>
          </a:p>
          <a:p>
            <a:pPr marL="493776" indent="-45720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sat =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+e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+e</a:t>
            </a:r>
          </a:p>
          <a:p>
            <a:pPr marL="493776" indent="-45720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׳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+e</a:t>
            </a:r>
          </a:p>
          <a:p>
            <a:pPr marL="493776" indent="-45720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10.e =(G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 -1</a:t>
            </a:r>
          </a:p>
          <a:p>
            <a:pPr marL="493776" indent="-45720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d =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(1-n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G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/1+wG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DEFINITION OF SOIL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5287963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term “soil” which has originated from the Latin word “solum” has different meaning to different professional groups according to requirements.</a:t>
            </a:r>
          </a:p>
          <a:p>
            <a:pPr>
              <a:buNone/>
            </a:pP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AGRICULTURE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It  means the loose material lying on earth′s surface, formed by disintegration of rocks with  admixtures of organic matter, which can support plant life.</a:t>
            </a:r>
          </a:p>
          <a:p>
            <a:pPr>
              <a:buNone/>
            </a:pPr>
            <a:r>
              <a:rPr lang="en-US" sz="1800" b="1" u="sng" cap="all" dirty="0" smtClean="0">
                <a:latin typeface="Times New Roman" pitchFamily="18" charset="0"/>
                <a:cs typeface="Times New Roman" pitchFamily="18" charset="0"/>
              </a:rPr>
              <a:t>Geology</a:t>
            </a:r>
          </a:p>
          <a:p>
            <a:pPr>
              <a:buNone/>
            </a:pPr>
            <a:r>
              <a:rPr lang="en-US" sz="1800" cap="all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 means the disintegrated rock material overlaying the parent rock.</a:t>
            </a:r>
          </a:p>
          <a:p>
            <a:pPr>
              <a:buNone/>
            </a:pPr>
            <a:r>
              <a:rPr lang="en-US" sz="1800" b="1" u="sng" cap="all" dirty="0" smtClean="0">
                <a:latin typeface="Times New Roman" pitchFamily="18" charset="0"/>
                <a:cs typeface="Times New Roman" pitchFamily="18" charset="0"/>
              </a:rPr>
              <a:t>Civil engineering</a:t>
            </a:r>
          </a:p>
          <a:p>
            <a:pPr>
              <a:buNone/>
            </a:pPr>
            <a:r>
              <a:rPr lang="en-US" sz="1800" cap="all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means all the inorganic material on earth′s surface, produced by weathering rocks, being either  “RESIDUAL” or “TRANSPORTED”. It may or may not be contain an admixture of organic matter.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But bond between the mineral grains in soil is relatively weak compared to the strong bond between mineral grains in rock.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cap="all" dirty="0" smtClean="0">
                <a:latin typeface="Times New Roman" pitchFamily="18" charset="0"/>
                <a:cs typeface="Times New Roman" pitchFamily="18" charset="0"/>
              </a:rPr>
              <a:t>What is meant by soil mechanics?</a:t>
            </a:r>
            <a:endParaRPr lang="en-US" sz="2400" b="1" u="sng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21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Soil mechanics as the name indicates deals with the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mechanics of soil.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has developed as a branch of mechanics involving the application of both mechanics of solids and mechanics of fluids to problems involving soils.</a:t>
            </a:r>
          </a:p>
          <a:p>
            <a:pPr>
              <a:buFont typeface="Wingdings" pitchFamily="2" charset="2"/>
              <a:buChar char="Ø"/>
            </a:pP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APPLICATIONS</a:t>
            </a:r>
          </a:p>
          <a:p>
            <a:pPr algn="ctr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Principles of soil mechanics applied in various  field  by directly, following are the applications: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It is very important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perameter,to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fix the type of foundation according to nature soil available below ground level.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determine the compaction methods of soils required according to soil properties.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design the earth resisting structure like retaining wall.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determine the effect of bore water present in the soil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classify the soil according to its properties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calculate the seepages in dames.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 calculate S.B.C. of soil.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Phases in Soils</a:t>
            </a:r>
          </a:p>
        </p:txBody>
      </p:sp>
      <p:pic>
        <p:nvPicPr>
          <p:cNvPr id="4" name="Picture 13" descr="C:\Wang-HKUST\course-CIVIL270\Picture\soil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43175"/>
            <a:ext cx="1849582" cy="268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:\Wang-HKUST\course-CIVIL270\Picture\soil1.jpg"/>
          <p:cNvPicPr>
            <a:picLocks noChangeAspect="1" noChangeArrowheads="1"/>
          </p:cNvPicPr>
          <p:nvPr/>
        </p:nvPicPr>
        <p:blipFill>
          <a:blip r:embed="rId3" cstate="print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64658"/>
            <a:ext cx="266223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:\Wang-HKUST\course-CIVIL270\Picture\soil2.jpg"/>
          <p:cNvPicPr>
            <a:picLocks noChangeAspect="1" noChangeArrowheads="1"/>
          </p:cNvPicPr>
          <p:nvPr/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2416607"/>
            <a:ext cx="4114800" cy="323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31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85800"/>
          </a:xfrm>
        </p:spPr>
        <p:txBody>
          <a:bodyPr>
            <a:normAutofit/>
          </a:bodyPr>
          <a:lstStyle/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SOIL MASS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6019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b="1" u="sng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cap="all" dirty="0" smtClean="0">
                <a:latin typeface="Times New Roman" pitchFamily="18" charset="0"/>
                <a:cs typeface="Times New Roman" pitchFamily="18" charset="0"/>
              </a:rPr>
              <a:t>Constituents </a:t>
            </a:r>
            <a:r>
              <a:rPr lang="en-US" sz="2000" b="1" u="sng" cap="all" dirty="0" smtClean="0">
                <a:latin typeface="Times New Roman" pitchFamily="18" charset="0"/>
                <a:cs typeface="Times New Roman" pitchFamily="18" charset="0"/>
              </a:rPr>
              <a:t>present in soil masses</a:t>
            </a:r>
          </a:p>
          <a:p>
            <a:pPr>
              <a:buNone/>
            </a:pP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1.Air.</a:t>
            </a:r>
          </a:p>
          <a:p>
            <a:pPr>
              <a:buNone/>
            </a:pP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2.water.</a:t>
            </a:r>
          </a:p>
          <a:p>
            <a:pPr>
              <a:buNone/>
            </a:pP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3.Soil solids.</a:t>
            </a:r>
          </a:p>
          <a:p>
            <a:pPr>
              <a:buNone/>
            </a:pPr>
            <a:r>
              <a:rPr lang="en-US" sz="2000" b="1" u="sng" cap="all" dirty="0" smtClean="0">
                <a:latin typeface="Times New Roman" pitchFamily="18" charset="0"/>
                <a:cs typeface="Times New Roman" pitchFamily="18" charset="0"/>
              </a:rPr>
              <a:t>According to the Constituents  present in soil masses soil are three types:</a:t>
            </a:r>
          </a:p>
          <a:p>
            <a:pPr>
              <a:buNone/>
            </a:pP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1.Fully saturated soil.</a:t>
            </a:r>
          </a:p>
          <a:p>
            <a:pPr>
              <a:buNone/>
            </a:pP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2.Partially saturated soil.</a:t>
            </a:r>
          </a:p>
          <a:p>
            <a:pPr>
              <a:buNone/>
            </a:pP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3.Dry soil.</a:t>
            </a:r>
          </a:p>
          <a:p>
            <a:pPr>
              <a:buNone/>
            </a:pPr>
            <a:r>
              <a:rPr lang="en-US" sz="2000" b="1" u="sng" cap="all" dirty="0" smtClean="0">
                <a:latin typeface="Times New Roman" pitchFamily="18" charset="0"/>
                <a:cs typeface="Times New Roman" pitchFamily="18" charset="0"/>
              </a:rPr>
              <a:t>The following are the two types of phase system according to soil masses</a:t>
            </a:r>
          </a:p>
          <a:p>
            <a:pPr>
              <a:buNone/>
            </a:pP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1.Three phase system.</a:t>
            </a:r>
          </a:p>
          <a:p>
            <a:pPr>
              <a:buNone/>
            </a:pP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2.Two phase system.</a:t>
            </a:r>
          </a:p>
          <a:p>
            <a:pPr>
              <a:buNone/>
            </a:pPr>
            <a:endParaRPr lang="en-US" sz="2000" b="1" u="sng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u="sng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000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u="sng" cap="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Three Volumetric Ratios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6363"/>
            <a:ext cx="7772400" cy="47053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 (</a:t>
            </a:r>
            <a:r>
              <a:rPr lang="en-US" sz="2400" dirty="0" smtClean="0"/>
              <a:t>1) Void ratio </a:t>
            </a:r>
            <a:r>
              <a:rPr lang="en-US" sz="2400" b="1" dirty="0" smtClean="0"/>
              <a:t>e </a:t>
            </a:r>
            <a:r>
              <a:rPr lang="en-US" sz="2400" b="1" dirty="0" smtClean="0">
                <a:solidFill>
                  <a:schemeClr val="accent2"/>
                </a:solidFill>
              </a:rPr>
              <a:t>(given in decimal, 0.65)</a:t>
            </a:r>
          </a:p>
          <a:p>
            <a:pPr>
              <a:buFontTx/>
              <a:buAutoNum type="arabicPeriod"/>
            </a:pPr>
            <a:endParaRPr lang="en-US" sz="2400" dirty="0" smtClean="0"/>
          </a:p>
          <a:p>
            <a:pPr>
              <a:buFontTx/>
              <a:buAutoNum type="arabicPeriod"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(2) Porosity </a:t>
            </a:r>
            <a:r>
              <a:rPr lang="en-US" sz="2400" b="1" dirty="0" smtClean="0"/>
              <a:t>n </a:t>
            </a:r>
            <a:r>
              <a:rPr lang="en-US" sz="2400" b="1" dirty="0" smtClean="0">
                <a:solidFill>
                  <a:schemeClr val="accent2"/>
                </a:solidFill>
              </a:rPr>
              <a:t>(given in percent 100%, 65%)</a:t>
            </a:r>
            <a:endParaRPr lang="en-US" sz="2400" b="1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(3) Degree of Saturation </a:t>
            </a:r>
            <a:r>
              <a:rPr lang="en-US" sz="2400" b="1" dirty="0" smtClean="0"/>
              <a:t>S </a:t>
            </a:r>
            <a:r>
              <a:rPr lang="en-US" sz="2400" b="1" dirty="0" smtClean="0">
                <a:solidFill>
                  <a:schemeClr val="accent2"/>
                </a:solidFill>
              </a:rPr>
              <a:t>(given in percent 100%, 65%)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783013" y="2189163"/>
          <a:ext cx="328453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3" imgW="1650960" imgH="431640" progId="Equation.3">
                  <p:embed/>
                </p:oleObj>
              </mc:Choice>
              <mc:Fallback>
                <p:oleObj name="Equation" r:id="rId3" imgW="165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2189163"/>
                        <a:ext cx="3284537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3595688" y="3714750"/>
          <a:ext cx="46482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5" imgW="2336760" imgH="431640" progId="Equation.3">
                  <p:embed/>
                </p:oleObj>
              </mc:Choice>
              <mc:Fallback>
                <p:oleObj name="Equation" r:id="rId5" imgW="2336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3714750"/>
                        <a:ext cx="46482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1149350" y="5454650"/>
          <a:ext cx="67945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7" imgW="3416040" imgH="431640" progId="Equation.3">
                  <p:embed/>
                </p:oleObj>
              </mc:Choice>
              <mc:Fallback>
                <p:oleObj name="Equation" r:id="rId7" imgW="3416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5454650"/>
                        <a:ext cx="67945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12" descr="C:\Wang-HKUST\course-CIVIL270\Picture\soil2.jpg"/>
          <p:cNvPicPr>
            <a:picLocks noChangeAspect="1" noChangeArrowheads="1"/>
          </p:cNvPicPr>
          <p:nvPr/>
        </p:nvPicPr>
        <p:blipFill>
          <a:blip r:embed="rId9" cstate="print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0"/>
            <a:ext cx="2757487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9" name="Object 13"/>
          <p:cNvGraphicFramePr>
            <a:graphicFrameLocks noChangeAspect="1"/>
          </p:cNvGraphicFramePr>
          <p:nvPr/>
        </p:nvGraphicFramePr>
        <p:xfrm>
          <a:off x="776288" y="3790950"/>
          <a:ext cx="24018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0" imgW="1815840" imgH="609480" progId="Equation.3">
                  <p:embed/>
                </p:oleObj>
              </mc:Choice>
              <mc:Fallback>
                <p:oleObj name="Equation" r:id="rId10" imgW="1815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3790950"/>
                        <a:ext cx="240188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87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0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and Unit Weight</a:t>
            </a:r>
          </a:p>
        </p:txBody>
      </p:sp>
      <p:sp>
        <p:nvSpPr>
          <p:cNvPr id="2053" name="Rectangle 206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81163"/>
            <a:ext cx="3663950" cy="4705350"/>
          </a:xfrm>
        </p:spPr>
        <p:txBody>
          <a:bodyPr/>
          <a:lstStyle/>
          <a:p>
            <a:pPr marL="285750" indent="-285750" algn="just">
              <a:lnSpc>
                <a:spcPct val="90000"/>
              </a:lnSpc>
            </a:pPr>
            <a:r>
              <a:rPr lang="en-US" altLang="zh-TW" sz="2000" dirty="0" smtClean="0">
                <a:ea typeface="新細明體" charset="-120"/>
              </a:rPr>
              <a:t>Mass is a measure of a body's inertia, or its "quantity of matter". Mass is not changed at different places. </a:t>
            </a:r>
          </a:p>
          <a:p>
            <a:pPr marL="285750" indent="-285750" algn="just">
              <a:lnSpc>
                <a:spcPct val="90000"/>
              </a:lnSpc>
            </a:pPr>
            <a:endParaRPr lang="en-US" altLang="zh-TW" sz="2000" dirty="0" smtClean="0">
              <a:ea typeface="新細明體" charset="-120"/>
            </a:endParaRPr>
          </a:p>
          <a:p>
            <a:pPr marL="285750" indent="-285750" algn="just">
              <a:lnSpc>
                <a:spcPct val="90000"/>
              </a:lnSpc>
            </a:pPr>
            <a:r>
              <a:rPr lang="en-US" altLang="zh-TW" sz="2000" dirty="0" smtClean="0">
                <a:ea typeface="新細明體" charset="-120"/>
              </a:rPr>
              <a:t>Weight is force, the force of gravity acting on a body. The value is different at various places (Newton's second law F = ma) </a:t>
            </a:r>
            <a:r>
              <a:rPr lang="en-US" altLang="zh-TW" sz="1200" dirty="0" smtClean="0">
                <a:ea typeface="新細明體" charset="-120"/>
              </a:rPr>
              <a:t>(</a:t>
            </a:r>
            <a:r>
              <a:rPr lang="en-US" altLang="zh-TW" sz="1200" dirty="0" err="1" smtClean="0">
                <a:ea typeface="新細明體" charset="-120"/>
              </a:rPr>
              <a:t>Giancoli</a:t>
            </a:r>
            <a:r>
              <a:rPr lang="en-US" altLang="zh-TW" sz="1200" dirty="0" smtClean="0">
                <a:ea typeface="新細明體" charset="-120"/>
              </a:rPr>
              <a:t>, 1998)</a:t>
            </a:r>
          </a:p>
          <a:p>
            <a:pPr marL="285750" indent="-285750" algn="just">
              <a:lnSpc>
                <a:spcPct val="90000"/>
              </a:lnSpc>
              <a:buFontTx/>
              <a:buNone/>
            </a:pPr>
            <a:endParaRPr lang="en-US" altLang="zh-TW" sz="2000" dirty="0" smtClean="0">
              <a:ea typeface="新細明體" charset="-120"/>
            </a:endParaRPr>
          </a:p>
          <a:p>
            <a:pPr marL="285750" indent="-285750" algn="just">
              <a:lnSpc>
                <a:spcPct val="90000"/>
              </a:lnSpc>
            </a:pPr>
            <a:r>
              <a:rPr lang="en-US" altLang="zh-TW" sz="2000" dirty="0" smtClean="0">
                <a:ea typeface="新細明體" charset="-120"/>
              </a:rPr>
              <a:t>The unit weight is frequently used than the density is (e.g. in calculating the overburden pressure).</a:t>
            </a:r>
            <a:endParaRPr lang="en-US" sz="2000" dirty="0" smtClean="0"/>
          </a:p>
        </p:txBody>
      </p:sp>
      <p:graphicFrame>
        <p:nvGraphicFramePr>
          <p:cNvPr id="2050" name="Object 2069"/>
          <p:cNvGraphicFramePr>
            <a:graphicFrameLocks noGrp="1" noChangeAspect="1"/>
          </p:cNvGraphicFramePr>
          <p:nvPr>
            <p:ph type="body" sz="half" idx="2"/>
          </p:nvPr>
        </p:nvGraphicFramePr>
        <p:xfrm>
          <a:off x="4838700" y="1779588"/>
          <a:ext cx="3479800" cy="404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2247840" imgH="2616120" progId="Equation.3">
                  <p:embed/>
                </p:oleObj>
              </mc:Choice>
              <mc:Fallback>
                <p:oleObj name="Equation" r:id="rId3" imgW="224784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1779588"/>
                        <a:ext cx="3479800" cy="404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06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28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Weight </a:t>
            </a:r>
            <a:r>
              <a:rPr lang="en-US" sz="3600" dirty="0" smtClean="0"/>
              <a:t>Relationships</a:t>
            </a:r>
          </a:p>
        </p:txBody>
      </p:sp>
      <p:sp>
        <p:nvSpPr>
          <p:cNvPr id="30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7663" y="1695450"/>
            <a:ext cx="4292600" cy="4705350"/>
          </a:xfrm>
          <a:noFill/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400" dirty="0" smtClean="0"/>
              <a:t>(1)Water Content </a:t>
            </a:r>
            <a:r>
              <a:rPr lang="en-US" sz="2400" i="1" dirty="0" smtClean="0">
                <a:sym typeface="Symbol" pitchFamily="18" charset="2"/>
              </a:rPr>
              <a:t>w </a:t>
            </a:r>
            <a:r>
              <a:rPr lang="en-US" sz="2400" b="1" dirty="0" smtClean="0">
                <a:solidFill>
                  <a:schemeClr val="accent2"/>
                </a:solidFill>
                <a:sym typeface="Symbol" pitchFamily="18" charset="2"/>
              </a:rPr>
              <a:t>(100%)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marL="457200" indent="-457200">
              <a:buFontTx/>
              <a:buNone/>
            </a:pPr>
            <a:endParaRPr lang="en-US" sz="2400" dirty="0" smtClean="0"/>
          </a:p>
          <a:p>
            <a:pPr marL="457200" indent="-457200">
              <a:buFontTx/>
              <a:buNone/>
            </a:pPr>
            <a:endParaRPr lang="en-US" sz="2400" dirty="0" smtClean="0"/>
          </a:p>
          <a:p>
            <a:pPr marL="457200" indent="-457200">
              <a:buFontTx/>
              <a:buNone/>
            </a:pPr>
            <a:r>
              <a:rPr lang="en-US" sz="1800" dirty="0" smtClean="0"/>
              <a:t>        </a:t>
            </a:r>
          </a:p>
          <a:p>
            <a:pPr marL="457200" indent="-457200">
              <a:buFontTx/>
              <a:buNone/>
            </a:pPr>
            <a:r>
              <a:rPr lang="en-US" sz="1800" dirty="0" smtClean="0"/>
              <a:t>        For some organic soils </a:t>
            </a:r>
            <a:r>
              <a:rPr lang="en-US" sz="1800" i="1" dirty="0" smtClean="0"/>
              <a:t>w</a:t>
            </a:r>
            <a:r>
              <a:rPr lang="en-US" sz="1800" dirty="0" smtClean="0"/>
              <a:t>&gt;100%, up to 500 %</a:t>
            </a:r>
          </a:p>
          <a:p>
            <a:pPr marL="457200" indent="-457200">
              <a:buFontTx/>
              <a:buNone/>
            </a:pPr>
            <a:r>
              <a:rPr lang="en-US" sz="1800" dirty="0" smtClean="0"/>
              <a:t>        For quick clays, </a:t>
            </a:r>
            <a:r>
              <a:rPr lang="en-US" sz="1800" i="1" dirty="0" smtClean="0"/>
              <a:t>w</a:t>
            </a:r>
            <a:r>
              <a:rPr lang="en-US" sz="1800" dirty="0" smtClean="0"/>
              <a:t>&gt;100%</a:t>
            </a:r>
          </a:p>
          <a:p>
            <a:pPr marL="457200" indent="-457200">
              <a:buFontTx/>
              <a:buNone/>
            </a:pPr>
            <a:endParaRPr lang="en-US" sz="2400" dirty="0" smtClean="0"/>
          </a:p>
          <a:p>
            <a:pPr marL="457200" indent="-457200">
              <a:buFontTx/>
              <a:buNone/>
            </a:pPr>
            <a:r>
              <a:rPr lang="en-US" sz="2400" dirty="0" smtClean="0"/>
              <a:t>(2)Density of water </a:t>
            </a:r>
            <a:r>
              <a:rPr lang="en-US" sz="1800" dirty="0" smtClean="0"/>
              <a:t>(slightly varied with temperatures)</a:t>
            </a:r>
            <a:r>
              <a:rPr lang="en-US" sz="2400" dirty="0" smtClean="0"/>
              <a:t> </a:t>
            </a:r>
          </a:p>
        </p:txBody>
      </p:sp>
      <p:sp>
        <p:nvSpPr>
          <p:cNvPr id="308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62475" y="1222189"/>
            <a:ext cx="4581525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dirty="0" smtClean="0"/>
              <a:t>(3) Density of soil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1800" b="1" dirty="0" smtClean="0"/>
              <a:t>a. Dry density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1800" b="1" dirty="0" smtClean="0"/>
              <a:t>b. Total, Wet, or Moist density </a:t>
            </a:r>
            <a:r>
              <a:rPr lang="en-US" sz="1800" dirty="0" smtClean="0"/>
              <a:t>(0%&lt;S&lt;100%, Unsaturated)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1800" b="1" dirty="0" smtClean="0"/>
              <a:t>c. Saturated density</a:t>
            </a:r>
            <a:r>
              <a:rPr lang="en-US" sz="1800" dirty="0" smtClean="0"/>
              <a:t> (S=100%,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a</a:t>
            </a:r>
            <a:r>
              <a:rPr lang="en-US" sz="1800" dirty="0" smtClean="0"/>
              <a:t> =0)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800" b="1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1800" b="1" dirty="0" smtClean="0"/>
              <a:t>d. Submerged density</a:t>
            </a:r>
            <a:r>
              <a:rPr lang="en-US" sz="1800" dirty="0" smtClean="0"/>
              <a:t> (Buoyant density)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422275" y="2251075"/>
          <a:ext cx="343693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4" imgW="2286000" imgH="431640" progId="Equation.3">
                  <p:embed/>
                </p:oleObj>
              </mc:Choice>
              <mc:Fallback>
                <p:oleObj name="Equation" r:id="rId4" imgW="2286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251075"/>
                        <a:ext cx="3436938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4616450" y="2108200"/>
          <a:ext cx="36099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6" imgW="2400120" imgH="431640" progId="Equation.3">
                  <p:embed/>
                </p:oleObj>
              </mc:Choice>
              <mc:Fallback>
                <p:oleObj name="Equation" r:id="rId6" imgW="2400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2108200"/>
                        <a:ext cx="360997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191263"/>
              </p:ext>
            </p:extLst>
          </p:nvPr>
        </p:nvGraphicFramePr>
        <p:xfrm>
          <a:off x="4648200" y="3124200"/>
          <a:ext cx="35321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8" imgW="2349360" imgH="431640" progId="Equation.3">
                  <p:embed/>
                </p:oleObj>
              </mc:Choice>
              <mc:Fallback>
                <p:oleObj name="Equation" r:id="rId8" imgW="234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24200"/>
                        <a:ext cx="3532187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536074"/>
              </p:ext>
            </p:extLst>
          </p:nvPr>
        </p:nvGraphicFramePr>
        <p:xfrm>
          <a:off x="4648200" y="4267200"/>
          <a:ext cx="41560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10" imgW="2768400" imgH="431640" progId="Equation.3">
                  <p:embed/>
                </p:oleObj>
              </mc:Choice>
              <mc:Fallback>
                <p:oleObj name="Equation" r:id="rId10" imgW="2768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267200"/>
                        <a:ext cx="415607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605852"/>
              </p:ext>
            </p:extLst>
          </p:nvPr>
        </p:nvGraphicFramePr>
        <p:xfrm>
          <a:off x="5712878" y="5410200"/>
          <a:ext cx="1219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12" imgW="812520" imgH="241200" progId="Equation.3">
                  <p:embed/>
                </p:oleObj>
              </mc:Choice>
              <mc:Fallback>
                <p:oleObj name="Equation" r:id="rId12" imgW="812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2878" y="5410200"/>
                        <a:ext cx="1219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747061"/>
              </p:ext>
            </p:extLst>
          </p:nvPr>
        </p:nvGraphicFramePr>
        <p:xfrm>
          <a:off x="696123" y="5699125"/>
          <a:ext cx="2536027" cy="352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14" imgW="1726920" imgH="241200" progId="Equation.3">
                  <p:embed/>
                </p:oleObj>
              </mc:Choice>
              <mc:Fallback>
                <p:oleObj name="Equation" r:id="rId14" imgW="1726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23" y="5699125"/>
                        <a:ext cx="2536027" cy="352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3" name="Picture 14" descr="C:\Wang-HKUST\course-CIVIL270\Picture\soil2.jpg"/>
          <p:cNvPicPr>
            <a:picLocks noChangeAspect="1" noChangeArrowheads="1"/>
          </p:cNvPicPr>
          <p:nvPr/>
        </p:nvPicPr>
        <p:blipFill>
          <a:blip r:embed="rId16" cstate="print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8" y="304800"/>
            <a:ext cx="2182812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76800" y="5867400"/>
            <a:ext cx="2434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Submerged unit </a:t>
            </a:r>
            <a:r>
              <a:rPr lang="en-US" dirty="0" smtClean="0"/>
              <a:t>weight: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954753"/>
              </p:ext>
            </p:extLst>
          </p:nvPr>
        </p:nvGraphicFramePr>
        <p:xfrm>
          <a:off x="7285037" y="5867400"/>
          <a:ext cx="15351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17" imgW="761669" imgH="228501" progId="Equation.3">
                  <p:embed/>
                </p:oleObj>
              </mc:Choice>
              <mc:Fallback>
                <p:oleObj name="Equation" r:id="rId17" imgW="761669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5037" y="5867400"/>
                        <a:ext cx="153511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94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Relationships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buFontTx/>
              <a:buAutoNum type="arabicParenBoth"/>
            </a:pPr>
            <a:r>
              <a:rPr lang="en-US" sz="2400" smtClean="0"/>
              <a:t>Specific gravity</a:t>
            </a:r>
          </a:p>
          <a:p>
            <a:pPr marL="457200" indent="-457200">
              <a:buFontTx/>
              <a:buAutoNum type="arabicParenBoth"/>
            </a:pPr>
            <a:endParaRPr lang="en-US" sz="2400" smtClean="0"/>
          </a:p>
          <a:p>
            <a:pPr marL="457200" indent="-457200">
              <a:buFontTx/>
              <a:buAutoNum type="arabicParenBoth"/>
            </a:pPr>
            <a:endParaRPr lang="en-US" sz="2400" smtClean="0"/>
          </a:p>
          <a:p>
            <a:pPr marL="457200" indent="-457200">
              <a:buFontTx/>
              <a:buAutoNum type="arabicParenBoth"/>
            </a:pPr>
            <a:endParaRPr lang="en-US" sz="2400" smtClean="0"/>
          </a:p>
          <a:p>
            <a:pPr marL="457200" indent="-457200">
              <a:buFontTx/>
              <a:buAutoNum type="arabicParenBoth"/>
            </a:pPr>
            <a:endParaRPr lang="en-US" sz="2400" smtClean="0"/>
          </a:p>
          <a:p>
            <a:pPr marL="457200" indent="-457200">
              <a:buFontTx/>
              <a:buAutoNum type="arabicParenBoth"/>
            </a:pPr>
            <a:r>
              <a:rPr lang="en-US" sz="2400" smtClean="0"/>
              <a:t> </a:t>
            </a:r>
          </a:p>
          <a:p>
            <a:pPr marL="457200" indent="-457200">
              <a:buFontTx/>
              <a:buAutoNum type="arabicParenBoth"/>
            </a:pPr>
            <a:endParaRPr lang="en-US" sz="2400" smtClean="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14750" y="1681163"/>
            <a:ext cx="4743450" cy="47053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b="1" i="1" smtClean="0"/>
              <a:t>Proof:</a:t>
            </a:r>
          </a:p>
          <a:p>
            <a:pPr marL="0" indent="0">
              <a:buFontTx/>
              <a:buNone/>
            </a:pPr>
            <a:endParaRPr lang="en-US" sz="2400" b="1" i="1" smtClean="0"/>
          </a:p>
          <a:p>
            <a:pPr marL="0" indent="0">
              <a:buFontTx/>
              <a:buNone/>
            </a:pPr>
            <a:endParaRPr lang="en-US" sz="2400" smtClean="0"/>
          </a:p>
          <a:p>
            <a:pPr marL="0" indent="0">
              <a:buFontTx/>
              <a:buNone/>
            </a:pPr>
            <a:endParaRPr lang="en-US" sz="2400" smtClean="0"/>
          </a:p>
          <a:p>
            <a:pPr marL="0" indent="0">
              <a:buFontTx/>
              <a:buNone/>
            </a:pPr>
            <a:endParaRPr lang="en-US" sz="2400" smtClean="0"/>
          </a:p>
          <a:p>
            <a:pPr marL="0" indent="0">
              <a:buFontTx/>
              <a:buNone/>
            </a:pPr>
            <a:endParaRPr lang="en-US" sz="2400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906463" y="2241550"/>
          <a:ext cx="206851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1295280" imgH="609480" progId="Equation.3">
                  <p:embed/>
                </p:oleObj>
              </mc:Choice>
              <mc:Fallback>
                <p:oleObj name="Equation" r:id="rId3" imgW="12952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241550"/>
                        <a:ext cx="2068512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1244600" y="4237038"/>
          <a:ext cx="19177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965160" imgH="457200" progId="Equation.3">
                  <p:embed/>
                </p:oleObj>
              </mc:Choice>
              <mc:Fallback>
                <p:oleObj name="Equation" r:id="rId5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4237038"/>
                        <a:ext cx="19177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3879850" y="2225675"/>
          <a:ext cx="4527550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2273040" imgH="1409400" progId="Equation.3">
                  <p:embed/>
                </p:oleObj>
              </mc:Choice>
              <mc:Fallback>
                <p:oleObj name="Equation" r:id="rId7" imgW="2273040" imgH="140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2225675"/>
                        <a:ext cx="4527550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449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4734</TotalTime>
  <Words>697</Words>
  <Application>Microsoft Office PowerPoint</Application>
  <PresentationFormat>On-screen Show (4:3)</PresentationFormat>
  <Paragraphs>122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Microsoft Equation 3.0</vt:lpstr>
      <vt:lpstr>Soil mechanics</vt:lpstr>
      <vt:lpstr> DEFINITION OF SOIL   </vt:lpstr>
      <vt:lpstr>What is meant by soil mechanics?</vt:lpstr>
      <vt:lpstr>Three Phases in Soils</vt:lpstr>
      <vt:lpstr>SOIL MASS</vt:lpstr>
      <vt:lpstr>Three Volumetric Ratios</vt:lpstr>
      <vt:lpstr>Density and Unit Weight</vt:lpstr>
      <vt:lpstr>Weight Relationships</vt:lpstr>
      <vt:lpstr>Other Relationships</vt:lpstr>
      <vt:lpstr>Inter relations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kavitha</cp:lastModifiedBy>
  <cp:revision>535</cp:revision>
  <dcterms:created xsi:type="dcterms:W3CDTF">2011-12-23T04:28:50Z</dcterms:created>
  <dcterms:modified xsi:type="dcterms:W3CDTF">2013-12-16T05:43:21Z</dcterms:modified>
</cp:coreProperties>
</file>