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8" r:id="rId8"/>
    <p:sldId id="276" r:id="rId9"/>
    <p:sldId id="269" r:id="rId10"/>
    <p:sldId id="274" r:id="rId11"/>
    <p:sldId id="278" r:id="rId12"/>
    <p:sldId id="277" r:id="rId13"/>
    <p:sldId id="279" r:id="rId14"/>
    <p:sldId id="262" r:id="rId15"/>
    <p:sldId id="263" r:id="rId16"/>
    <p:sldId id="264" r:id="rId17"/>
    <p:sldId id="265" r:id="rId18"/>
    <p:sldId id="266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5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0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7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6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0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5FF3-66B3-49C3-A3C0-886E627969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189F-3056-4A38-A2C0-6D000F6E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742950"/>
            <a:ext cx="5772150" cy="25431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Total Station Surveying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740" y="157799"/>
            <a:ext cx="3887948" cy="63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6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79388"/>
            <a:ext cx="10515600" cy="306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485776"/>
            <a:ext cx="10515600" cy="4737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Based on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Wavelength used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Working Range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Achievable accuracy</a:t>
            </a:r>
          </a:p>
          <a:p>
            <a:pPr marL="0" indent="0">
              <a:buNone/>
            </a:pPr>
            <a:r>
              <a:rPr lang="en-US" sz="2400" dirty="0" smtClean="0"/>
              <a:t>Classification Based on the Wavelength used: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Electro Optical  a. Laser (0.4-0.7µm)    b. Infrared   (0.9µm)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Electronic-Microwave</a:t>
            </a:r>
            <a:endParaRPr lang="en-US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667125"/>
            <a:ext cx="116014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9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" y="138112"/>
            <a:ext cx="11544301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1690688"/>
            <a:ext cx="5957888" cy="3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79388"/>
            <a:ext cx="10515600" cy="620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Principle: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00101"/>
            <a:ext cx="10515600" cy="50625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Usually the measuring wave is used along with the carrier wave due to its poor propagation.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Hence the propagation will be done by frequency and amplitude modulation.</a:t>
            </a:r>
          </a:p>
          <a:p>
            <a:pPr marL="0" indent="0">
              <a:buNone/>
            </a:pPr>
            <a:r>
              <a:rPr lang="en-US" sz="2400" dirty="0" smtClean="0"/>
              <a:t>The measurement of propagation can be done by following techniques: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771775"/>
            <a:ext cx="10429880" cy="2085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99" y="4676776"/>
            <a:ext cx="60864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9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8277225" cy="434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Difference method: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" y="928687"/>
            <a:ext cx="11239500" cy="1685925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614611"/>
            <a:ext cx="6154190" cy="35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743199"/>
            <a:ext cx="51530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1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173" t="29687" r="22401" b="14062"/>
          <a:stretch/>
        </p:blipFill>
        <p:spPr>
          <a:xfrm>
            <a:off x="400050" y="228600"/>
            <a:ext cx="9186863" cy="59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8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34" t="18359" r="29649" b="23047"/>
          <a:stretch/>
        </p:blipFill>
        <p:spPr>
          <a:xfrm>
            <a:off x="628650" y="142874"/>
            <a:ext cx="6457950" cy="59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5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01" t="16406" r="24487" b="16602"/>
          <a:stretch/>
        </p:blipFill>
        <p:spPr>
          <a:xfrm>
            <a:off x="671512" y="0"/>
            <a:ext cx="7564294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8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16" t="32226" r="26135" b="20508"/>
          <a:stretch/>
        </p:blipFill>
        <p:spPr>
          <a:xfrm>
            <a:off x="671511" y="543719"/>
            <a:ext cx="7224477" cy="46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5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48" t="30274" r="27342" b="14454"/>
          <a:stretch/>
        </p:blipFill>
        <p:spPr>
          <a:xfrm>
            <a:off x="1100137" y="276730"/>
            <a:ext cx="7672387" cy="59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3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1488"/>
            <a:ext cx="10515600" cy="5705475"/>
          </a:xfrm>
        </p:spPr>
        <p:txBody>
          <a:bodyPr/>
          <a:lstStyle/>
          <a:p>
            <a:pPr marL="457200" indent="-457200" algn="just">
              <a:tabLst>
                <a:tab pos="685800" algn="l"/>
              </a:tabLst>
              <a:defRPr/>
            </a:pPr>
            <a:r>
              <a:rPr lang="en-US" u="sng" dirty="0">
                <a:latin typeface="Tahoma" pitchFamily="34" charset="0"/>
                <a:cs typeface="Tahoma" pitchFamily="34" charset="0"/>
              </a:rPr>
              <a:t>Application of Total station:</a:t>
            </a:r>
          </a:p>
          <a:p>
            <a:pPr marL="457200" indent="-457200" algn="just">
              <a:tabLst>
                <a:tab pos="685800" algn="l"/>
              </a:tabLst>
              <a:defRPr/>
            </a:pPr>
            <a:endParaRPr lang="en-US" sz="800" dirty="0"/>
          </a:p>
          <a:p>
            <a:pPr marL="1828800" lvl="3" indent="-457200" algn="just">
              <a:lnSpc>
                <a:spcPct val="150000"/>
              </a:lnSpc>
              <a:buFontTx/>
              <a:buAutoNum type="arabicPeriod"/>
              <a:tabLst>
                <a:tab pos="685800" algn="l"/>
              </a:tabLs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Updating mapping</a:t>
            </a:r>
          </a:p>
          <a:p>
            <a:pPr marL="1828800" lvl="3" indent="-457200" algn="just">
              <a:lnSpc>
                <a:spcPct val="150000"/>
              </a:lnSpc>
              <a:buFontTx/>
              <a:buAutoNum type="arabicPeriod"/>
              <a:tabLst>
                <a:tab pos="685800" algn="l"/>
              </a:tabLs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Topographic survey</a:t>
            </a:r>
          </a:p>
          <a:p>
            <a:pPr marL="1828800" lvl="3" indent="-457200" algn="just">
              <a:lnSpc>
                <a:spcPct val="150000"/>
              </a:lnSpc>
              <a:buFontTx/>
              <a:buAutoNum type="arabicPeriod"/>
              <a:tabLst>
                <a:tab pos="685800" algn="l"/>
              </a:tabLs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Hydrographic survey</a:t>
            </a:r>
          </a:p>
          <a:p>
            <a:pPr marL="1828800" lvl="3" indent="-457200" algn="just">
              <a:lnSpc>
                <a:spcPct val="150000"/>
              </a:lnSpc>
              <a:buFontTx/>
              <a:buAutoNum type="arabicPeriod"/>
              <a:tabLst>
                <a:tab pos="685800" algn="l"/>
              </a:tabLs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Cadastral survey</a:t>
            </a:r>
          </a:p>
          <a:p>
            <a:pPr marL="1828800" lvl="3" indent="-457200" algn="just">
              <a:lnSpc>
                <a:spcPct val="150000"/>
              </a:lnSpc>
              <a:buFontTx/>
              <a:buAutoNum type="arabicPeriod"/>
              <a:tabLst>
                <a:tab pos="685800" algn="l"/>
              </a:tabLs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Project construction survey</a:t>
            </a:r>
          </a:p>
          <a:p>
            <a:pPr marL="1828800" lvl="3" indent="-457200" algn="just">
              <a:lnSpc>
                <a:spcPct val="150000"/>
              </a:lnSpc>
              <a:buFontTx/>
              <a:buAutoNum type="arabicPeriod"/>
              <a:tabLst>
                <a:tab pos="685800" algn="l"/>
              </a:tabLs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Road, Rail Survey</a:t>
            </a:r>
          </a:p>
          <a:p>
            <a:pPr marL="1828800" lvl="3" indent="-457200" algn="just">
              <a:buFontTx/>
              <a:buAutoNum type="arabicPeriod"/>
              <a:tabLst>
                <a:tab pos="685800" algn="l"/>
              </a:tabLs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Mining survey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9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7" y="350838"/>
            <a:ext cx="10515600" cy="434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 Station: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7" y="1028700"/>
            <a:ext cx="10306051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The </a:t>
            </a:r>
            <a:r>
              <a:rPr lang="en-US" dirty="0"/>
              <a:t>total station otherwise known as electronic </a:t>
            </a:r>
            <a:r>
              <a:rPr lang="en-US" dirty="0" err="1" smtClean="0"/>
              <a:t>tacheometer</a:t>
            </a:r>
            <a:r>
              <a:rPr lang="en-US" dirty="0" smtClean="0"/>
              <a:t> </a:t>
            </a:r>
            <a:r>
              <a:rPr lang="en-US" dirty="0"/>
              <a:t>is an instrument used in </a:t>
            </a:r>
            <a:r>
              <a:rPr lang="en-US" dirty="0" smtClean="0"/>
              <a:t>surveying which </a:t>
            </a:r>
            <a:r>
              <a:rPr lang="en-US" dirty="0"/>
              <a:t>is capable of measuring angles and distances </a:t>
            </a:r>
            <a:r>
              <a:rPr lang="en-US" dirty="0" smtClean="0"/>
              <a:t>electronically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The </a:t>
            </a:r>
            <a:r>
              <a:rPr lang="en-US" dirty="0"/>
              <a:t>total station is operated using a multi – </a:t>
            </a:r>
            <a:r>
              <a:rPr lang="en-US" dirty="0" smtClean="0"/>
              <a:t>function key </a:t>
            </a:r>
            <a:r>
              <a:rPr lang="en-US" dirty="0"/>
              <a:t>board which is connected to a micro – processor built into the instrument.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micro processor </a:t>
            </a:r>
            <a:r>
              <a:rPr lang="en-US" dirty="0"/>
              <a:t>not only controls both the angle and distance measuring systems but also used as </a:t>
            </a:r>
            <a:r>
              <a:rPr lang="en-US" dirty="0" smtClean="0"/>
              <a:t>a small </a:t>
            </a:r>
            <a:r>
              <a:rPr lang="en-US" dirty="0"/>
              <a:t>computer that can electronically calculate slope corrections, vertical </a:t>
            </a:r>
            <a:r>
              <a:rPr lang="en-US" dirty="0" smtClean="0"/>
              <a:t>components</a:t>
            </a:r>
            <a:r>
              <a:rPr lang="en-US" dirty="0"/>
              <a:t>, </a:t>
            </a:r>
            <a:r>
              <a:rPr lang="en-US" dirty="0" smtClean="0"/>
              <a:t>and rectangular </a:t>
            </a:r>
            <a:r>
              <a:rPr lang="en-US" dirty="0"/>
              <a:t>co – ordinates and in some cases, can also store observations directly using </a:t>
            </a:r>
            <a:r>
              <a:rPr lang="en-US" dirty="0" smtClean="0"/>
              <a:t>an internal </a:t>
            </a:r>
            <a:r>
              <a:rPr lang="en-US" dirty="0"/>
              <a:t>memory.</a:t>
            </a:r>
          </a:p>
        </p:txBody>
      </p:sp>
    </p:spTree>
    <p:extLst>
      <p:ext uri="{BB962C8B-B14F-4D97-AF65-F5344CB8AC3E}">
        <p14:creationId xmlns:p14="http://schemas.microsoft.com/office/powerpoint/2010/main" val="2452180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8613"/>
            <a:ext cx="10515600" cy="58483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en-US" sz="3200" b="1" u="sng" dirty="0">
                <a:latin typeface="Tahoma" pitchFamily="34" charset="0"/>
                <a:cs typeface="Tahoma" pitchFamily="34" charset="0"/>
              </a:rPr>
              <a:t>Operations involved while using Total Stations :</a:t>
            </a:r>
          </a:p>
          <a:p>
            <a:pPr marL="457200" indent="-457200" algn="just">
              <a:defRPr/>
            </a:pPr>
            <a:endParaRPr lang="en-US" sz="1050" b="1" dirty="0"/>
          </a:p>
          <a:p>
            <a:pPr marL="457200" indent="-457200" algn="just">
              <a:buFontTx/>
              <a:buAutoNum type="arabicPeriod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Establishing the site Datum: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	a) Selecting the site Datum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	b) Establishing North</a:t>
            </a:r>
          </a:p>
          <a:p>
            <a:pPr marL="457200" indent="-457200" algn="just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2.  Setting up the Total station: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	a) Placing and leveling Tripod on Datum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	b) Placing and leveling the Gun on Tripod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	c) Linking the data connector to Gun</a:t>
            </a:r>
          </a:p>
          <a:p>
            <a:pPr marL="457200" indent="-457200" algn="just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3.  Data collector options and setting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	a) Main menu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	b) Basic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5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1525"/>
            <a:ext cx="10515600" cy="54054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  <a:defRPr/>
            </a:pPr>
            <a:r>
              <a:rPr lang="en-US" sz="3200" dirty="0"/>
              <a:t>4. </a:t>
            </a:r>
            <a:r>
              <a:rPr lang="en-US" dirty="0">
                <a:latin typeface="Tahoma" pitchFamily="34" charset="0"/>
                <a:cs typeface="Tahoma" pitchFamily="34" charset="0"/>
              </a:rPr>
              <a:t>Creating and Operating Job files: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a)  Creating a new Job file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b) Opening an existing file</a:t>
            </a:r>
          </a:p>
          <a:p>
            <a:pPr algn="just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5. Shooting points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a) Identifying the important points to shoot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b) shooting points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	c) Shooting additional points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          d) Noting the special features</a:t>
            </a:r>
          </a:p>
          <a:p>
            <a:pPr algn="just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6.Post Processing – Data down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loading,conversion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7.Plotting/Map generation.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" y="136524"/>
            <a:ext cx="10472737" cy="61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0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365125"/>
            <a:ext cx="10495620" cy="5223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Principle: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027" y="887432"/>
            <a:ext cx="11682413" cy="182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4" y="2584449"/>
            <a:ext cx="217875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3200406"/>
            <a:ext cx="107051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3775079"/>
            <a:ext cx="5486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5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45" t="7848" r="46669" b="13868"/>
          <a:stretch/>
        </p:blipFill>
        <p:spPr>
          <a:xfrm>
            <a:off x="2114550" y="0"/>
            <a:ext cx="5731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7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79" t="6445" r="8235" b="12501"/>
          <a:stretch/>
        </p:blipFill>
        <p:spPr>
          <a:xfrm>
            <a:off x="2399130" y="118620"/>
            <a:ext cx="5440221" cy="67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1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083" y="365125"/>
            <a:ext cx="5636717" cy="514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40" y="3375"/>
            <a:ext cx="4216560" cy="68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2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214313"/>
            <a:ext cx="11053762" cy="59626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Prism reflector: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/>
              <a:t>           </a:t>
            </a:r>
            <a:r>
              <a:rPr lang="en-US" dirty="0" smtClean="0"/>
              <a:t>It </a:t>
            </a:r>
            <a:r>
              <a:rPr lang="en-US" dirty="0"/>
              <a:t>is a combination of ranging rod, staff </a:t>
            </a:r>
            <a:r>
              <a:rPr lang="en-US" dirty="0" smtClean="0"/>
              <a:t>and optical </a:t>
            </a:r>
            <a:r>
              <a:rPr lang="en-US" dirty="0"/>
              <a:t>cuboidal </a:t>
            </a:r>
            <a:r>
              <a:rPr lang="en-US" dirty="0" smtClean="0"/>
              <a:t>mirror.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having </a:t>
            </a:r>
            <a:r>
              <a:rPr lang="en-US" dirty="0"/>
              <a:t>2/3 lifts with 5cms interval graduations</a:t>
            </a:r>
            <a:r>
              <a:rPr lang="en-US" dirty="0" smtClean="0"/>
              <a:t>.  </a:t>
            </a:r>
            <a:endParaRPr lang="en-US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/>
              <a:t>             adjustable height from 1.5m to 3.75m.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             </a:t>
            </a:r>
            <a:r>
              <a:rPr lang="en-US" dirty="0"/>
              <a:t>More number of  prisms, will give more accuracy.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" b="15545"/>
          <a:stretch/>
        </p:blipFill>
        <p:spPr>
          <a:xfrm>
            <a:off x="983457" y="2545675"/>
            <a:ext cx="6779416" cy="38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0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93675"/>
            <a:ext cx="6919913" cy="606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Components of Total Station: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205413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AutoNum type="romanLcParenBoth"/>
            </a:pPr>
            <a:r>
              <a:rPr lang="en-US" dirty="0" smtClean="0"/>
              <a:t>Distance measuring Instrument(EDM)</a:t>
            </a:r>
          </a:p>
          <a:p>
            <a:pPr marL="571500" indent="-571500">
              <a:buAutoNum type="romanLcParenBoth"/>
            </a:pPr>
            <a:r>
              <a:rPr lang="en-US" dirty="0" smtClean="0"/>
              <a:t>An angle measuring Instrument(Theodolite)</a:t>
            </a:r>
          </a:p>
          <a:p>
            <a:pPr marL="571500" indent="-571500">
              <a:buAutoNum type="romanLcParenBoth"/>
            </a:pPr>
            <a:r>
              <a:rPr lang="en-US" dirty="0" smtClean="0"/>
              <a:t>A simple microprocessor.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pPr marL="0" indent="0">
              <a:buNone/>
            </a:pPr>
            <a:r>
              <a:rPr lang="en-US" dirty="0" smtClean="0"/>
              <a:t>A typical Total Station has the following Characters.</a:t>
            </a:r>
          </a:p>
          <a:p>
            <a:pPr marL="571500" indent="-571500">
              <a:buAutoNum type="romanLcParenR"/>
            </a:pPr>
            <a:r>
              <a:rPr lang="en-US" dirty="0" smtClean="0"/>
              <a:t>Graphic Display</a:t>
            </a:r>
          </a:p>
          <a:p>
            <a:pPr marL="571500" indent="-571500">
              <a:buAutoNum type="romanLcParenR"/>
            </a:pPr>
            <a:r>
              <a:rPr lang="en-US" dirty="0" smtClean="0"/>
              <a:t>Dual axis compensation</a:t>
            </a:r>
          </a:p>
          <a:p>
            <a:pPr marL="571500" indent="-571500">
              <a:buAutoNum type="romanLcParenR"/>
            </a:pPr>
            <a:r>
              <a:rPr lang="en-US" dirty="0" smtClean="0"/>
              <a:t>Levelling and Centering</a:t>
            </a:r>
          </a:p>
          <a:p>
            <a:pPr marL="571500" indent="-571500">
              <a:buAutoNum type="romanLcParenR"/>
            </a:pPr>
            <a:r>
              <a:rPr lang="en-US" dirty="0" smtClean="0"/>
              <a:t>Storage</a:t>
            </a:r>
          </a:p>
          <a:p>
            <a:pPr marL="571500" indent="-571500">
              <a:buAutoNum type="romanLcParenR"/>
            </a:pPr>
            <a:r>
              <a:rPr lang="en-US" dirty="0" smtClean="0"/>
              <a:t>Friction clutch and endless</a:t>
            </a:r>
            <a:r>
              <a:rPr lang="en-US" dirty="0"/>
              <a:t> </a:t>
            </a:r>
            <a:r>
              <a:rPr lang="en-US" dirty="0" smtClean="0"/>
              <a:t>drive</a:t>
            </a:r>
            <a:endParaRPr lang="en-US" dirty="0"/>
          </a:p>
          <a:p>
            <a:pPr marL="571500" indent="-571500">
              <a:buAutoNum type="romanLcParenR"/>
            </a:pPr>
            <a:r>
              <a:rPr lang="en-US" dirty="0" smtClean="0"/>
              <a:t>Guide light or </a:t>
            </a:r>
            <a:r>
              <a:rPr lang="en-US" dirty="0" err="1" smtClean="0"/>
              <a:t>Lumiguide</a:t>
            </a:r>
            <a:r>
              <a:rPr lang="en-US" dirty="0" smtClean="0"/>
              <a:t> tracking light</a:t>
            </a:r>
          </a:p>
          <a:p>
            <a:pPr marL="571500" indent="-571500">
              <a:buAutoNum type="romanLcParenR"/>
            </a:pPr>
            <a:r>
              <a:rPr lang="en-US" dirty="0" smtClean="0"/>
              <a:t>Measurement modes</a:t>
            </a:r>
          </a:p>
          <a:p>
            <a:pPr marL="571500" indent="-571500">
              <a:buAutoNum type="romanLcParenR"/>
            </a:pPr>
            <a:r>
              <a:rPr lang="en-US" dirty="0" smtClean="0"/>
              <a:t>Automatic target recognition(ATR)</a:t>
            </a:r>
          </a:p>
        </p:txBody>
      </p:sp>
    </p:spTree>
    <p:extLst>
      <p:ext uri="{BB962C8B-B14F-4D97-AF65-F5344CB8AC3E}">
        <p14:creationId xmlns:p14="http://schemas.microsoft.com/office/powerpoint/2010/main" val="153087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4"/>
            <a:ext cx="10515600" cy="64293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en-US" b="1" u="sng" dirty="0">
                <a:latin typeface="Tahoma" pitchFamily="34" charset="0"/>
                <a:cs typeface="Tahoma" pitchFamily="34" charset="0"/>
              </a:rPr>
              <a:t>Functions of T.S: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r>
              <a:rPr lang="en-US" sz="2600" dirty="0"/>
              <a:t>1. </a:t>
            </a:r>
            <a:r>
              <a:rPr lang="en-US" dirty="0">
                <a:latin typeface="Tahoma" pitchFamily="34" charset="0"/>
                <a:cs typeface="Tahoma" pitchFamily="34" charset="0"/>
              </a:rPr>
              <a:t>It simultaneously measures angles &amp; distances and Record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2. Correcting the measured distance with: 	</a:t>
            </a:r>
          </a:p>
          <a:p>
            <a:pPr marL="1828800" lvl="4" indent="0" algn="just">
              <a:buNone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dirty="0">
                <a:latin typeface="Tahoma" pitchFamily="34" charset="0"/>
                <a:cs typeface="Tahoma" pitchFamily="34" charset="0"/>
              </a:rPr>
              <a:t>. Prism constant</a:t>
            </a:r>
          </a:p>
          <a:p>
            <a:pPr marL="1828800" lvl="4" indent="0" algn="just">
              <a:buNone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cs typeface="Tahoma" pitchFamily="34" charset="0"/>
              </a:rPr>
              <a:t>. Atmospheric Pr.</a:t>
            </a:r>
          </a:p>
          <a:p>
            <a:pPr marL="1828800" lvl="4" indent="0" algn="just">
              <a:buNone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dirty="0">
                <a:latin typeface="Tahoma" pitchFamily="34" charset="0"/>
                <a:cs typeface="Tahoma" pitchFamily="34" charset="0"/>
              </a:rPr>
              <a:t>. Temperature</a:t>
            </a:r>
          </a:p>
          <a:p>
            <a:pPr marL="1828800" lvl="4" indent="0" algn="just">
              <a:buNone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dirty="0">
                <a:latin typeface="Tahoma" pitchFamily="34" charset="0"/>
                <a:cs typeface="Tahoma" pitchFamily="34" charset="0"/>
              </a:rPr>
              <a:t>. Curvature of earth</a:t>
            </a:r>
          </a:p>
          <a:p>
            <a:pPr marL="1828800" lvl="4" indent="0" algn="just">
              <a:buNone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5</a:t>
            </a:r>
            <a:r>
              <a:rPr lang="en-US" dirty="0">
                <a:latin typeface="Tahoma" pitchFamily="34" charset="0"/>
                <a:cs typeface="Tahoma" pitchFamily="34" charset="0"/>
              </a:rPr>
              <a:t>. Refraction correction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3. Computing the point elevation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4. Computing the coordinates of every point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5. Remote elevation measurement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6. Remote distance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measurement</a:t>
            </a:r>
          </a:p>
          <a:p>
            <a:pPr marL="0" indent="0" algn="just">
              <a:buNone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7</a:t>
            </a:r>
            <a:r>
              <a:rPr lang="en-US" dirty="0">
                <a:latin typeface="Tahoma" pitchFamily="34" charset="0"/>
                <a:cs typeface="Tahoma" pitchFamily="34" charset="0"/>
              </a:rPr>
              <a:t>. Area calculations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8. Data Transferring facility from instrument to S/W and S/W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to </a:t>
            </a:r>
            <a:r>
              <a:rPr lang="en-US" dirty="0">
                <a:latin typeface="Tahoma" pitchFamily="34" charset="0"/>
                <a:cs typeface="Tahoma" pitchFamily="34" charset="0"/>
              </a:rPr>
              <a:t>instrument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9. Format of conversion of units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0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225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Office Theme</vt:lpstr>
      <vt:lpstr>Total Station Surveying </vt:lpstr>
      <vt:lpstr>Total Station:</vt:lpstr>
      <vt:lpstr>Basic Principle:</vt:lpstr>
      <vt:lpstr>PowerPoint Presentation</vt:lpstr>
      <vt:lpstr>PowerPoint Presentation</vt:lpstr>
      <vt:lpstr>PowerPoint Presentation</vt:lpstr>
      <vt:lpstr>PowerPoint Presentation</vt:lpstr>
      <vt:lpstr>Components of Total Station:</vt:lpstr>
      <vt:lpstr>PowerPoint Presentation</vt:lpstr>
      <vt:lpstr>Classification:</vt:lpstr>
      <vt:lpstr>PowerPoint Presentation</vt:lpstr>
      <vt:lpstr>Measuring Principle:</vt:lpstr>
      <vt:lpstr>Phase Difference method: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Station Surveying </dc:title>
  <dc:creator>SATHYA</dc:creator>
  <cp:lastModifiedBy>SATHYA</cp:lastModifiedBy>
  <cp:revision>38</cp:revision>
  <dcterms:created xsi:type="dcterms:W3CDTF">2016-04-07T14:19:38Z</dcterms:created>
  <dcterms:modified xsi:type="dcterms:W3CDTF">2016-04-11T04:39:15Z</dcterms:modified>
</cp:coreProperties>
</file>