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3" r:id="rId39"/>
    <p:sldId id="335" r:id="rId40"/>
    <p:sldId id="336" r:id="rId41"/>
    <p:sldId id="355" r:id="rId42"/>
    <p:sldId id="350" r:id="rId43"/>
    <p:sldId id="351" r:id="rId44"/>
    <p:sldId id="352" r:id="rId45"/>
    <p:sldId id="353" r:id="rId46"/>
    <p:sldId id="354" r:id="rId47"/>
    <p:sldId id="356" r:id="rId48"/>
    <p:sldId id="357" r:id="rId49"/>
    <p:sldId id="358" r:id="rId50"/>
    <p:sldId id="359" r:id="rId51"/>
    <p:sldId id="360" r:id="rId52"/>
    <p:sldId id="361" r:id="rId53"/>
    <p:sldId id="362" r:id="rId54"/>
    <p:sldId id="363" r:id="rId55"/>
    <p:sldId id="337" r:id="rId56"/>
    <p:sldId id="338" r:id="rId57"/>
    <p:sldId id="339" r:id="rId58"/>
    <p:sldId id="340" r:id="rId59"/>
    <p:sldId id="341" r:id="rId60"/>
    <p:sldId id="342" r:id="rId61"/>
    <p:sldId id="343" r:id="rId62"/>
    <p:sldId id="344" r:id="rId63"/>
    <p:sldId id="345" r:id="rId64"/>
    <p:sldId id="346" r:id="rId65"/>
    <p:sldId id="347" r:id="rId66"/>
    <p:sldId id="364" r:id="rId67"/>
    <p:sldId id="348" r:id="rId68"/>
    <p:sldId id="365" r:id="rId69"/>
    <p:sldId id="367" r:id="rId70"/>
    <p:sldId id="368" r:id="rId71"/>
    <p:sldId id="369" r:id="rId72"/>
    <p:sldId id="370" r:id="rId73"/>
    <p:sldId id="371" r:id="rId74"/>
    <p:sldId id="372" r:id="rId75"/>
    <p:sldId id="373" r:id="rId76"/>
    <p:sldId id="374" r:id="rId77"/>
    <p:sldId id="375" r:id="rId78"/>
    <p:sldId id="376" r:id="rId79"/>
    <p:sldId id="377" r:id="rId80"/>
    <p:sldId id="378" r:id="rId81"/>
    <p:sldId id="379" r:id="rId82"/>
    <p:sldId id="380" r:id="rId83"/>
    <p:sldId id="381" r:id="rId84"/>
    <p:sldId id="382" r:id="rId85"/>
    <p:sldId id="383" r:id="rId86"/>
    <p:sldId id="384" r:id="rId87"/>
    <p:sldId id="432" r:id="rId88"/>
    <p:sldId id="433" r:id="rId89"/>
    <p:sldId id="434" r:id="rId90"/>
    <p:sldId id="435" r:id="rId91"/>
    <p:sldId id="385" r:id="rId92"/>
    <p:sldId id="387" r:id="rId93"/>
    <p:sldId id="386" r:id="rId94"/>
    <p:sldId id="388" r:id="rId95"/>
    <p:sldId id="389" r:id="rId96"/>
    <p:sldId id="390" r:id="rId97"/>
    <p:sldId id="391" r:id="rId98"/>
    <p:sldId id="392" r:id="rId99"/>
    <p:sldId id="393" r:id="rId100"/>
    <p:sldId id="446" r:id="rId101"/>
    <p:sldId id="447" r:id="rId102"/>
    <p:sldId id="448" r:id="rId103"/>
    <p:sldId id="449" r:id="rId104"/>
    <p:sldId id="450" r:id="rId105"/>
    <p:sldId id="451" r:id="rId106"/>
    <p:sldId id="452" r:id="rId107"/>
    <p:sldId id="394" r:id="rId108"/>
    <p:sldId id="395" r:id="rId109"/>
    <p:sldId id="396" r:id="rId110"/>
    <p:sldId id="397" r:id="rId111"/>
    <p:sldId id="399" r:id="rId112"/>
    <p:sldId id="398" r:id="rId113"/>
    <p:sldId id="403" r:id="rId114"/>
    <p:sldId id="404" r:id="rId115"/>
    <p:sldId id="406" r:id="rId116"/>
    <p:sldId id="400" r:id="rId117"/>
    <p:sldId id="401" r:id="rId118"/>
    <p:sldId id="402" r:id="rId119"/>
    <p:sldId id="407" r:id="rId120"/>
    <p:sldId id="408" r:id="rId121"/>
    <p:sldId id="409" r:id="rId122"/>
    <p:sldId id="412" r:id="rId123"/>
    <p:sldId id="413" r:id="rId124"/>
    <p:sldId id="414" r:id="rId125"/>
    <p:sldId id="411" r:id="rId126"/>
    <p:sldId id="410" r:id="rId127"/>
    <p:sldId id="415" r:id="rId128"/>
    <p:sldId id="416" r:id="rId129"/>
    <p:sldId id="417" r:id="rId130"/>
    <p:sldId id="418" r:id="rId131"/>
    <p:sldId id="419" r:id="rId132"/>
    <p:sldId id="425" r:id="rId133"/>
    <p:sldId id="426" r:id="rId134"/>
    <p:sldId id="436" r:id="rId135"/>
    <p:sldId id="438" r:id="rId136"/>
    <p:sldId id="439" r:id="rId137"/>
    <p:sldId id="440" r:id="rId138"/>
    <p:sldId id="420" r:id="rId139"/>
    <p:sldId id="428" r:id="rId140"/>
    <p:sldId id="441" r:id="rId141"/>
    <p:sldId id="431" r:id="rId142"/>
    <p:sldId id="443" r:id="rId143"/>
    <p:sldId id="444" r:id="rId144"/>
    <p:sldId id="445" r:id="rId145"/>
    <p:sldId id="430" r:id="rId146"/>
    <p:sldId id="453" r:id="rId147"/>
    <p:sldId id="454" r:id="rId148"/>
    <p:sldId id="455" r:id="rId1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87040" autoAdjust="0"/>
  </p:normalViewPr>
  <p:slideViewPr>
    <p:cSldViewPr>
      <p:cViewPr varScale="1">
        <p:scale>
          <a:sx n="71" d="100"/>
          <a:sy n="71" d="100"/>
        </p:scale>
        <p:origin x="72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0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32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26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6391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76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009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83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70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95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95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78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94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86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34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9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9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81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124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3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5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Relationship Id="rId9" Type="http://schemas.openxmlformats.org/officeDocument/2006/relationships/image" Target="../media/image183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190.png"/><Relationship Id="rId7" Type="http://schemas.openxmlformats.org/officeDocument/2006/relationships/image" Target="../media/image194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5" Type="http://schemas.openxmlformats.org/officeDocument/2006/relationships/image" Target="../media/image192.png"/><Relationship Id="rId10" Type="http://schemas.openxmlformats.org/officeDocument/2006/relationships/image" Target="../media/image197.png"/><Relationship Id="rId4" Type="http://schemas.openxmlformats.org/officeDocument/2006/relationships/image" Target="../media/image191.png"/><Relationship Id="rId9" Type="http://schemas.openxmlformats.org/officeDocument/2006/relationships/image" Target="../media/image196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15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4.wdp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0.png"/><Relationship Id="rId3" Type="http://schemas.openxmlformats.org/officeDocument/2006/relationships/image" Target="../media/image199.png"/><Relationship Id="rId7" Type="http://schemas.openxmlformats.org/officeDocument/2006/relationships/image" Target="../media/image1570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0.png"/><Relationship Id="rId5" Type="http://schemas.openxmlformats.org/officeDocument/2006/relationships/image" Target="../media/image1550.png"/><Relationship Id="rId4" Type="http://schemas.openxmlformats.org/officeDocument/2006/relationships/image" Target="../media/image1540.png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1.png"/><Relationship Id="rId13" Type="http://schemas.openxmlformats.org/officeDocument/2006/relationships/image" Target="../media/image1660.png"/><Relationship Id="rId3" Type="http://schemas.openxmlformats.org/officeDocument/2006/relationships/image" Target="../media/image1570.png"/><Relationship Id="rId7" Type="http://schemas.openxmlformats.org/officeDocument/2006/relationships/image" Target="../media/image1610.png"/><Relationship Id="rId12" Type="http://schemas.openxmlformats.org/officeDocument/2006/relationships/image" Target="../media/image1550.png"/><Relationship Id="rId17" Type="http://schemas.openxmlformats.org/officeDocument/2006/relationships/image" Target="../media/image204.png"/><Relationship Id="rId2" Type="http://schemas.openxmlformats.org/officeDocument/2006/relationships/image" Target="../media/image1540.png"/><Relationship Id="rId16" Type="http://schemas.openxmlformats.org/officeDocument/2006/relationships/image" Target="../media/image2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1650.png"/><Relationship Id="rId5" Type="http://schemas.openxmlformats.org/officeDocument/2006/relationships/image" Target="../media/image200.png"/><Relationship Id="rId15" Type="http://schemas.openxmlformats.org/officeDocument/2006/relationships/image" Target="../media/image202.png"/><Relationship Id="rId10" Type="http://schemas.openxmlformats.org/officeDocument/2006/relationships/image" Target="../media/image1640.png"/><Relationship Id="rId4" Type="http://schemas.openxmlformats.org/officeDocument/2006/relationships/image" Target="../media/image1580.png"/><Relationship Id="rId14" Type="http://schemas.openxmlformats.org/officeDocument/2006/relationships/image" Target="../media/image1560.png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0.png"/><Relationship Id="rId13" Type="http://schemas.openxmlformats.org/officeDocument/2006/relationships/image" Target="../media/image205.png"/><Relationship Id="rId3" Type="http://schemas.openxmlformats.org/officeDocument/2006/relationships/image" Target="../media/image1570.png"/><Relationship Id="rId7" Type="http://schemas.openxmlformats.org/officeDocument/2006/relationships/image" Target="../media/image1630.png"/><Relationship Id="rId12" Type="http://schemas.openxmlformats.org/officeDocument/2006/relationships/image" Target="../media/image1560.png"/><Relationship Id="rId2" Type="http://schemas.openxmlformats.org/officeDocument/2006/relationships/image" Target="../media/image15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0.png"/><Relationship Id="rId11" Type="http://schemas.openxmlformats.org/officeDocument/2006/relationships/image" Target="../media/image1660.png"/><Relationship Id="rId5" Type="http://schemas.openxmlformats.org/officeDocument/2006/relationships/image" Target="../media/image1610.png"/><Relationship Id="rId15" Type="http://schemas.openxmlformats.org/officeDocument/2006/relationships/image" Target="../media/image207.png"/><Relationship Id="rId10" Type="http://schemas.openxmlformats.org/officeDocument/2006/relationships/image" Target="../media/image1550.png"/><Relationship Id="rId4" Type="http://schemas.openxmlformats.org/officeDocument/2006/relationships/image" Target="../media/image1580.png"/><Relationship Id="rId9" Type="http://schemas.openxmlformats.org/officeDocument/2006/relationships/image" Target="../media/image1650.png"/><Relationship Id="rId14" Type="http://schemas.openxmlformats.org/officeDocument/2006/relationships/image" Target="../media/image206.png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0.png"/><Relationship Id="rId13" Type="http://schemas.openxmlformats.org/officeDocument/2006/relationships/image" Target="../media/image208.png"/><Relationship Id="rId3" Type="http://schemas.openxmlformats.org/officeDocument/2006/relationships/image" Target="../media/image1570.png"/><Relationship Id="rId7" Type="http://schemas.openxmlformats.org/officeDocument/2006/relationships/image" Target="../media/image1630.png"/><Relationship Id="rId12" Type="http://schemas.openxmlformats.org/officeDocument/2006/relationships/image" Target="../media/image1560.png"/><Relationship Id="rId17" Type="http://schemas.openxmlformats.org/officeDocument/2006/relationships/image" Target="../media/image212.png"/><Relationship Id="rId2" Type="http://schemas.openxmlformats.org/officeDocument/2006/relationships/image" Target="../media/image1540.png"/><Relationship Id="rId16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0.png"/><Relationship Id="rId11" Type="http://schemas.openxmlformats.org/officeDocument/2006/relationships/image" Target="../media/image1660.png"/><Relationship Id="rId5" Type="http://schemas.openxmlformats.org/officeDocument/2006/relationships/image" Target="../media/image1610.png"/><Relationship Id="rId15" Type="http://schemas.openxmlformats.org/officeDocument/2006/relationships/image" Target="../media/image210.png"/><Relationship Id="rId10" Type="http://schemas.openxmlformats.org/officeDocument/2006/relationships/image" Target="../media/image1550.png"/><Relationship Id="rId4" Type="http://schemas.openxmlformats.org/officeDocument/2006/relationships/image" Target="../media/image1580.png"/><Relationship Id="rId9" Type="http://schemas.openxmlformats.org/officeDocument/2006/relationships/image" Target="../media/image1650.png"/><Relationship Id="rId14" Type="http://schemas.openxmlformats.org/officeDocument/2006/relationships/image" Target="../media/image209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6.png"/><Relationship Id="rId4" Type="http://schemas.openxmlformats.org/officeDocument/2006/relationships/image" Target="../media/image215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png"/><Relationship Id="rId5" Type="http://schemas.openxmlformats.org/officeDocument/2006/relationships/image" Target="../media/image214.png"/><Relationship Id="rId4" Type="http://schemas.openxmlformats.org/officeDocument/2006/relationships/image" Target="../media/image213.png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0.png"/><Relationship Id="rId3" Type="http://schemas.openxmlformats.org/officeDocument/2006/relationships/image" Target="../media/image1920.png"/><Relationship Id="rId7" Type="http://schemas.openxmlformats.org/officeDocument/2006/relationships/image" Target="../media/image222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0.png"/><Relationship Id="rId5" Type="http://schemas.openxmlformats.org/officeDocument/2006/relationships/image" Target="../media/image1940.png"/><Relationship Id="rId4" Type="http://schemas.openxmlformats.org/officeDocument/2006/relationships/image" Target="../media/image19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0.png"/><Relationship Id="rId7" Type="http://schemas.openxmlformats.org/officeDocument/2006/relationships/image" Target="../media/image2030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0.png"/><Relationship Id="rId5" Type="http://schemas.openxmlformats.org/officeDocument/2006/relationships/image" Target="../media/image2010.png"/><Relationship Id="rId4" Type="http://schemas.openxmlformats.org/officeDocument/2006/relationships/image" Target="../media/image224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7" Type="http://schemas.openxmlformats.org/officeDocument/2006/relationships/image" Target="../media/image2090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0.png"/><Relationship Id="rId5" Type="http://schemas.openxmlformats.org/officeDocument/2006/relationships/image" Target="../media/image2070.png"/><Relationship Id="rId4" Type="http://schemas.openxmlformats.org/officeDocument/2006/relationships/image" Target="../media/image2060.png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png"/><Relationship Id="rId3" Type="http://schemas.openxmlformats.org/officeDocument/2006/relationships/image" Target="../media/image228.png"/><Relationship Id="rId7" Type="http://schemas.openxmlformats.org/officeDocument/2006/relationships/image" Target="../media/image232.png"/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5" Type="http://schemas.openxmlformats.org/officeDocument/2006/relationships/image" Target="../media/image230.png"/><Relationship Id="rId4" Type="http://schemas.openxmlformats.org/officeDocument/2006/relationships/image" Target="../media/image229.png"/><Relationship Id="rId9" Type="http://schemas.openxmlformats.org/officeDocument/2006/relationships/image" Target="../media/image234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8.png"/><Relationship Id="rId5" Type="http://schemas.openxmlformats.org/officeDocument/2006/relationships/image" Target="../media/image237.png"/><Relationship Id="rId4" Type="http://schemas.openxmlformats.org/officeDocument/2006/relationships/image" Target="../media/image236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2.png"/><Relationship Id="rId4" Type="http://schemas.openxmlformats.org/officeDocument/2006/relationships/image" Target="../media/image241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4.png"/><Relationship Id="rId5" Type="http://schemas.openxmlformats.org/officeDocument/2006/relationships/image" Target="../media/image243.png"/><Relationship Id="rId4" Type="http://schemas.openxmlformats.org/officeDocument/2006/relationships/image" Target="../media/image242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8.png"/><Relationship Id="rId4" Type="http://schemas.openxmlformats.org/officeDocument/2006/relationships/image" Target="../media/image247.png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png"/><Relationship Id="rId3" Type="http://schemas.openxmlformats.org/officeDocument/2006/relationships/image" Target="../media/image249.png"/><Relationship Id="rId7" Type="http://schemas.openxmlformats.org/officeDocument/2006/relationships/image" Target="../media/image253.png"/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2.png"/><Relationship Id="rId5" Type="http://schemas.openxmlformats.org/officeDocument/2006/relationships/image" Target="../media/image251.png"/><Relationship Id="rId4" Type="http://schemas.openxmlformats.org/officeDocument/2006/relationships/image" Target="../media/image250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5.png"/><Relationship Id="rId5" Type="http://schemas.openxmlformats.org/officeDocument/2006/relationships/image" Target="../media/image213.png"/><Relationship Id="rId4" Type="http://schemas.openxmlformats.org/officeDocument/2006/relationships/image" Target="../media/image214.png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0.png"/><Relationship Id="rId3" Type="http://schemas.openxmlformats.org/officeDocument/2006/relationships/image" Target="../media/image2220.png"/><Relationship Id="rId7" Type="http://schemas.openxmlformats.org/officeDocument/2006/relationships/image" Target="../media/image2260.png"/><Relationship Id="rId2" Type="http://schemas.openxmlformats.org/officeDocument/2006/relationships/image" Target="../media/image2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50.png"/><Relationship Id="rId5" Type="http://schemas.openxmlformats.org/officeDocument/2006/relationships/image" Target="../media/image2240.png"/><Relationship Id="rId10" Type="http://schemas.openxmlformats.org/officeDocument/2006/relationships/image" Target="../media/image256.png"/><Relationship Id="rId4" Type="http://schemas.openxmlformats.org/officeDocument/2006/relationships/image" Target="../media/image2230.png"/><Relationship Id="rId9" Type="http://schemas.openxmlformats.org/officeDocument/2006/relationships/image" Target="../media/image228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0.png"/><Relationship Id="rId13" Type="http://schemas.openxmlformats.org/officeDocument/2006/relationships/image" Target="../media/image259.png"/><Relationship Id="rId18" Type="http://schemas.openxmlformats.org/officeDocument/2006/relationships/image" Target="../media/image262.png"/><Relationship Id="rId3" Type="http://schemas.openxmlformats.org/officeDocument/2006/relationships/image" Target="../media/image2410.png"/><Relationship Id="rId7" Type="http://schemas.openxmlformats.org/officeDocument/2006/relationships/image" Target="../media/image2450.png"/><Relationship Id="rId12" Type="http://schemas.openxmlformats.org/officeDocument/2006/relationships/image" Target="../media/image258.png"/><Relationship Id="rId17" Type="http://schemas.openxmlformats.org/officeDocument/2006/relationships/image" Target="../media/image261.png"/><Relationship Id="rId2" Type="http://schemas.openxmlformats.org/officeDocument/2006/relationships/image" Target="../media/image2400.png"/><Relationship Id="rId16" Type="http://schemas.openxmlformats.org/officeDocument/2006/relationships/image" Target="../media/image260.png"/><Relationship Id="rId20" Type="http://schemas.openxmlformats.org/officeDocument/2006/relationships/image" Target="../media/image2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40.png"/><Relationship Id="rId11" Type="http://schemas.openxmlformats.org/officeDocument/2006/relationships/image" Target="../media/image257.png"/><Relationship Id="rId5" Type="http://schemas.openxmlformats.org/officeDocument/2006/relationships/image" Target="../media/image2430.png"/><Relationship Id="rId15" Type="http://schemas.openxmlformats.org/officeDocument/2006/relationships/image" Target="../media/image2520.png"/><Relationship Id="rId10" Type="http://schemas.openxmlformats.org/officeDocument/2006/relationships/image" Target="../media/image256.png"/><Relationship Id="rId19" Type="http://schemas.openxmlformats.org/officeDocument/2006/relationships/image" Target="../media/image263.png"/><Relationship Id="rId4" Type="http://schemas.openxmlformats.org/officeDocument/2006/relationships/image" Target="../media/image2420.png"/><Relationship Id="rId9" Type="http://schemas.openxmlformats.org/officeDocument/2006/relationships/image" Target="../media/image2470.png"/><Relationship Id="rId14" Type="http://schemas.openxmlformats.org/officeDocument/2006/relationships/image" Target="../media/image2510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png"/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20.png"/><Relationship Id="rId5" Type="http://schemas.openxmlformats.org/officeDocument/2006/relationships/image" Target="../media/image2610.png"/><Relationship Id="rId4" Type="http://schemas.openxmlformats.org/officeDocument/2006/relationships/image" Target="../media/image267.png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3" Type="http://schemas.microsoft.com/office/2007/relationships/hdphoto" Target="../media/hdphoto27.wdp"/><Relationship Id="rId7" Type="http://schemas.microsoft.com/office/2007/relationships/hdphoto" Target="../media/hdphoto29.wdp"/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microsoft.com/office/2007/relationships/hdphoto" Target="../media/hdphoto28.wdp"/><Relationship Id="rId10" Type="http://schemas.openxmlformats.org/officeDocument/2006/relationships/image" Target="../media/image272.png"/><Relationship Id="rId4" Type="http://schemas.openxmlformats.org/officeDocument/2006/relationships/image" Target="../media/image269.png"/><Relationship Id="rId9" Type="http://schemas.microsoft.com/office/2007/relationships/hdphoto" Target="../media/hdphoto30.wdp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png"/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7.png"/><Relationship Id="rId5" Type="http://schemas.openxmlformats.org/officeDocument/2006/relationships/image" Target="../media/image276.png"/><Relationship Id="rId4" Type="http://schemas.openxmlformats.org/officeDocument/2006/relationships/image" Target="../media/image275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png"/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2.png"/><Relationship Id="rId5" Type="http://schemas.openxmlformats.org/officeDocument/2006/relationships/image" Target="../media/image281.png"/><Relationship Id="rId4" Type="http://schemas.openxmlformats.org/officeDocument/2006/relationships/image" Target="../media/image280.png"/></Relationships>
</file>

<file path=ppt/slides/_rels/slide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0.png"/><Relationship Id="rId3" Type="http://schemas.openxmlformats.org/officeDocument/2006/relationships/image" Target="../media/image2310.png"/><Relationship Id="rId7" Type="http://schemas.openxmlformats.org/officeDocument/2006/relationships/image" Target="../media/image2350.png"/><Relationship Id="rId2" Type="http://schemas.openxmlformats.org/officeDocument/2006/relationships/image" Target="../media/image2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40.png"/><Relationship Id="rId5" Type="http://schemas.openxmlformats.org/officeDocument/2006/relationships/image" Target="../media/image2330.png"/><Relationship Id="rId10" Type="http://schemas.openxmlformats.org/officeDocument/2006/relationships/image" Target="../media/image283.png"/><Relationship Id="rId4" Type="http://schemas.openxmlformats.org/officeDocument/2006/relationships/image" Target="../media/image2320.png"/><Relationship Id="rId9" Type="http://schemas.openxmlformats.org/officeDocument/2006/relationships/image" Target="../media/image2370.png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png"/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1.wdp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7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9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0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0.png"/><Relationship Id="rId7" Type="http://schemas.openxmlformats.org/officeDocument/2006/relationships/image" Target="../media/image126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20.png"/><Relationship Id="rId7" Type="http://schemas.openxmlformats.org/officeDocument/2006/relationships/image" Target="../media/image130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3.png"/><Relationship Id="rId9" Type="http://schemas.openxmlformats.org/officeDocument/2006/relationships/image" Target="../media/image132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220.png"/><Relationship Id="rId7" Type="http://schemas.openxmlformats.org/officeDocument/2006/relationships/image" Target="../media/image135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23.png"/><Relationship Id="rId9" Type="http://schemas.openxmlformats.org/officeDocument/2006/relationships/image" Target="../media/image137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7" Type="http://schemas.openxmlformats.org/officeDocument/2006/relationships/image" Target="../media/image149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4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154.png"/><Relationship Id="rId7" Type="http://schemas.openxmlformats.org/officeDocument/2006/relationships/image" Target="../media/image16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10" Type="http://schemas.openxmlformats.org/officeDocument/2006/relationships/image" Target="../media/image165.png"/><Relationship Id="rId4" Type="http://schemas.openxmlformats.org/officeDocument/2006/relationships/image" Target="../media/image159.png"/><Relationship Id="rId9" Type="http://schemas.openxmlformats.org/officeDocument/2006/relationships/image" Target="../media/image164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7286958" cy="3329581"/>
          </a:xfrm>
        </p:spPr>
        <p:txBody>
          <a:bodyPr/>
          <a:lstStyle/>
          <a:p>
            <a:r>
              <a:rPr lang="en-IN" dirty="0" smtClean="0"/>
              <a:t>TRIANGULATION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1830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01000" cy="5334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 smtClean="0">
                <a:latin typeface="Calibri" pitchFamily="34" charset="0"/>
                <a:cs typeface="Calibri" pitchFamily="34" charset="0"/>
              </a:rPr>
              <a:t>Numerical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50" y="1333500"/>
            <a:ext cx="8458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b="1" dirty="0">
                <a:latin typeface="Bell MT" pitchFamily="18" charset="0"/>
              </a:rPr>
              <a:t>The probable error of direction measurement is 1". Compute the maximum value of R if </a:t>
            </a:r>
            <a:r>
              <a:rPr lang="en-IN" sz="2800" b="1" dirty="0" smtClean="0">
                <a:latin typeface="Bell MT" pitchFamily="18" charset="0"/>
              </a:rPr>
              <a:t>the maximum </a:t>
            </a:r>
            <a:r>
              <a:rPr lang="en-IN" sz="2800" b="1" dirty="0">
                <a:latin typeface="Bell MT" pitchFamily="18" charset="0"/>
              </a:rPr>
              <a:t>probable error is</a:t>
            </a:r>
          </a:p>
          <a:p>
            <a:pPr algn="just"/>
            <a:r>
              <a:rPr lang="en-IN" sz="2800" b="1" dirty="0">
                <a:latin typeface="Bell MT" pitchFamily="18" charset="0"/>
              </a:rPr>
              <a:t>(i) 1 in </a:t>
            </a:r>
            <a:r>
              <a:rPr lang="en-IN" sz="2800" b="1" dirty="0" smtClean="0">
                <a:latin typeface="Bell MT" pitchFamily="18" charset="0"/>
              </a:rPr>
              <a:t>20000</a:t>
            </a:r>
            <a:endParaRPr lang="en-IN" sz="2800" b="1" dirty="0">
              <a:latin typeface="Bell MT" pitchFamily="18" charset="0"/>
            </a:endParaRPr>
          </a:p>
          <a:p>
            <a:pPr algn="just"/>
            <a:r>
              <a:rPr lang="en-IN" sz="2800" b="1" dirty="0">
                <a:latin typeface="Bell MT" pitchFamily="18" charset="0"/>
              </a:rPr>
              <a:t>(ii) 1 in </a:t>
            </a:r>
            <a:r>
              <a:rPr lang="en-IN" sz="2800" b="1" dirty="0" smtClean="0">
                <a:latin typeface="Bell MT" pitchFamily="18" charset="0"/>
              </a:rPr>
              <a:t>50000.</a:t>
            </a:r>
            <a:endParaRPr lang="en-IN" sz="2800" b="1" dirty="0">
              <a:latin typeface="Bell MT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903" y="3580269"/>
            <a:ext cx="5062194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57800"/>
            <a:ext cx="6705600" cy="129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60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2400" dirty="0" smtClean="0">
                <a:latin typeface="Bell MT" pitchFamily="18" charset="0"/>
              </a:rPr>
              <a:t>1.3.5 Corrections to be applied in base line Measurement</a:t>
            </a:r>
            <a:endParaRPr lang="en-IN" sz="2400" dirty="0">
              <a:latin typeface="Bell MT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1319213"/>
            <a:ext cx="8229600" cy="1195387"/>
            <a:chOff x="157345" y="1077477"/>
            <a:chExt cx="8229600" cy="119538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1077477"/>
              <a:ext cx="2259413" cy="1195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57345" y="1447800"/>
              <a:ext cx="8229600" cy="643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300"/>
                </a:lnSpc>
              </a:pPr>
              <a:r>
                <a:rPr lang="en-IN" sz="2400" i="1" dirty="0">
                  <a:latin typeface="Calibri" pitchFamily="34" charset="0"/>
                  <a:cs typeface="Calibri" pitchFamily="34" charset="0"/>
                </a:rPr>
                <a:t>2</a:t>
              </a:r>
              <a:r>
                <a:rPr lang="en-IN" sz="2400" i="1" dirty="0" smtClean="0">
                  <a:latin typeface="Calibri" pitchFamily="34" charset="0"/>
                  <a:cs typeface="Calibri" pitchFamily="34" charset="0"/>
                </a:rPr>
                <a:t>. The </a:t>
              </a:r>
              <a:r>
                <a:rPr lang="en-IN" sz="2400" i="1" dirty="0">
                  <a:latin typeface="Calibri" pitchFamily="34" charset="0"/>
                  <a:cs typeface="Calibri" pitchFamily="34" charset="0"/>
                </a:rPr>
                <a:t>Sag correction </a:t>
              </a:r>
              <a:r>
                <a:rPr lang="en-IN" sz="2400" i="1" dirty="0" smtClean="0">
                  <a:latin typeface="Calibri" pitchFamily="34" charset="0"/>
                  <a:cs typeface="Calibri" pitchFamily="34" charset="0"/>
                </a:rPr>
                <a:t>(negative)  </a:t>
              </a:r>
              <a:r>
                <a:rPr lang="en-IN" sz="2400" i="1" dirty="0">
                  <a:latin typeface="Calibri" pitchFamily="34" charset="0"/>
                  <a:cs typeface="Calibri" pitchFamily="34" charset="0"/>
                </a:rPr>
                <a:t>given by</a:t>
              </a:r>
              <a:endParaRPr lang="en-US" sz="2400" dirty="0" smtClean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5378" y="804034"/>
            <a:ext cx="8495298" cy="643766"/>
            <a:chOff x="65378" y="727834"/>
            <a:chExt cx="8495298" cy="643766"/>
          </a:xfrm>
        </p:grpSpPr>
        <p:sp>
          <p:nvSpPr>
            <p:cNvPr id="20" name="TextBox 19"/>
            <p:cNvSpPr txBox="1"/>
            <p:nvPr/>
          </p:nvSpPr>
          <p:spPr>
            <a:xfrm>
              <a:off x="65378" y="727834"/>
              <a:ext cx="8229600" cy="643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300"/>
                </a:lnSpc>
              </a:pPr>
              <a:r>
                <a:rPr lang="en-IN" sz="2400" i="1" dirty="0" smtClean="0">
                  <a:latin typeface="Calibri" pitchFamily="34" charset="0"/>
                  <a:cs typeface="Calibri" pitchFamily="34" charset="0"/>
                </a:rPr>
                <a:t>1. The Temperature </a:t>
              </a:r>
              <a:r>
                <a:rPr lang="en-IN" sz="2400" i="1" dirty="0">
                  <a:latin typeface="Calibri" pitchFamily="34" charset="0"/>
                  <a:cs typeface="Calibri" pitchFamily="34" charset="0"/>
                </a:rPr>
                <a:t>correction </a:t>
              </a:r>
              <a:r>
                <a:rPr lang="en-IN" sz="2400" i="1" dirty="0" smtClean="0">
                  <a:latin typeface="Calibri" pitchFamily="34" charset="0"/>
                  <a:cs typeface="Calibri" pitchFamily="34" charset="0"/>
                </a:rPr>
                <a:t>(+</a:t>
              </a:r>
              <a:r>
                <a:rPr lang="en-IN" sz="2400" i="1" dirty="0" err="1" smtClean="0">
                  <a:latin typeface="Calibri" pitchFamily="34" charset="0"/>
                  <a:cs typeface="Calibri" pitchFamily="34" charset="0"/>
                </a:rPr>
                <a:t>ve</a:t>
              </a:r>
              <a:r>
                <a:rPr lang="en-IN" sz="2400" i="1" dirty="0" smtClean="0">
                  <a:latin typeface="Calibri" pitchFamily="34" charset="0"/>
                  <a:cs typeface="Calibri" pitchFamily="34" charset="0"/>
                </a:rPr>
                <a:t> / -</a:t>
              </a:r>
              <a:r>
                <a:rPr lang="en-IN" sz="2400" i="1" dirty="0" err="1" smtClean="0">
                  <a:latin typeface="Calibri" pitchFamily="34" charset="0"/>
                  <a:cs typeface="Calibri" pitchFamily="34" charset="0"/>
                </a:rPr>
                <a:t>ve</a:t>
              </a:r>
              <a:r>
                <a:rPr lang="en-IN" sz="2400" i="1" dirty="0" smtClean="0">
                  <a:latin typeface="Calibri" pitchFamily="34" charset="0"/>
                  <a:cs typeface="Calibri" pitchFamily="34" charset="0"/>
                </a:rPr>
                <a:t>) </a:t>
              </a:r>
              <a:r>
                <a:rPr lang="en-IN" sz="2400" i="1" dirty="0">
                  <a:latin typeface="Calibri" pitchFamily="34" charset="0"/>
                  <a:cs typeface="Calibri" pitchFamily="34" charset="0"/>
                </a:rPr>
                <a:t>given by</a:t>
              </a:r>
              <a:endParaRPr lang="en-US" sz="2400" dirty="0" smtClean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7067" y="853164"/>
              <a:ext cx="2103609" cy="442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65378" y="2632834"/>
            <a:ext cx="8613228" cy="643766"/>
            <a:chOff x="65378" y="2556634"/>
            <a:chExt cx="8613228" cy="643766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3006" y="2606566"/>
              <a:ext cx="2895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65378" y="2556634"/>
              <a:ext cx="8229600" cy="643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300"/>
                </a:lnSpc>
              </a:pPr>
              <a:r>
                <a:rPr lang="en-IN" sz="2400" i="1" dirty="0" smtClean="0">
                  <a:latin typeface="Calibri" pitchFamily="34" charset="0"/>
                  <a:cs typeface="Calibri" pitchFamily="34" charset="0"/>
                </a:rPr>
                <a:t>3. The Slope </a:t>
              </a:r>
              <a:r>
                <a:rPr lang="en-IN" sz="2400" i="1" dirty="0">
                  <a:latin typeface="Calibri" pitchFamily="34" charset="0"/>
                  <a:cs typeface="Calibri" pitchFamily="34" charset="0"/>
                </a:rPr>
                <a:t>correction </a:t>
              </a:r>
              <a:r>
                <a:rPr lang="en-IN" sz="2400" i="1" dirty="0" smtClean="0">
                  <a:latin typeface="Calibri" pitchFamily="34" charset="0"/>
                  <a:cs typeface="Calibri" pitchFamily="34" charset="0"/>
                </a:rPr>
                <a:t>(negative)  </a:t>
              </a:r>
              <a:r>
                <a:rPr lang="en-IN" sz="2400" i="1" dirty="0">
                  <a:latin typeface="Calibri" pitchFamily="34" charset="0"/>
                  <a:cs typeface="Calibri" pitchFamily="34" charset="0"/>
                </a:rPr>
                <a:t>given by</a:t>
              </a:r>
              <a:endParaRPr lang="en-US" sz="2400" dirty="0" smtClean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5228" y="3586904"/>
            <a:ext cx="8229600" cy="985096"/>
            <a:chOff x="165228" y="3289738"/>
            <a:chExt cx="8229600" cy="985096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469" y="3289738"/>
              <a:ext cx="2132442" cy="985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165228" y="3460403"/>
              <a:ext cx="8229600" cy="643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300"/>
                </a:lnSpc>
              </a:pPr>
              <a:r>
                <a:rPr lang="en-IN" sz="2400" i="1" dirty="0">
                  <a:latin typeface="Calibri" pitchFamily="34" charset="0"/>
                  <a:cs typeface="Calibri" pitchFamily="34" charset="0"/>
                </a:rPr>
                <a:t>4</a:t>
              </a:r>
              <a:r>
                <a:rPr lang="en-IN" sz="2400" i="1" dirty="0" smtClean="0">
                  <a:latin typeface="Calibri" pitchFamily="34" charset="0"/>
                  <a:cs typeface="Calibri" pitchFamily="34" charset="0"/>
                </a:rPr>
                <a:t>. Pull </a:t>
              </a:r>
              <a:r>
                <a:rPr lang="en-IN" sz="2400" i="1" dirty="0">
                  <a:latin typeface="Calibri" pitchFamily="34" charset="0"/>
                  <a:cs typeface="Calibri" pitchFamily="34" charset="0"/>
                </a:rPr>
                <a:t>correction </a:t>
              </a:r>
              <a:r>
                <a:rPr lang="en-IN" sz="2400" i="1" dirty="0" smtClean="0">
                  <a:latin typeface="Calibri" pitchFamily="34" charset="0"/>
                  <a:cs typeface="Calibri" pitchFamily="34" charset="0"/>
                </a:rPr>
                <a:t>(+</a:t>
              </a:r>
              <a:r>
                <a:rPr lang="en-IN" sz="2400" i="1" dirty="0" err="1" smtClean="0">
                  <a:latin typeface="Calibri" pitchFamily="34" charset="0"/>
                  <a:cs typeface="Calibri" pitchFamily="34" charset="0"/>
                </a:rPr>
                <a:t>ve</a:t>
              </a:r>
              <a:r>
                <a:rPr lang="en-IN" sz="2400" i="1" dirty="0" smtClean="0">
                  <a:latin typeface="Calibri" pitchFamily="34" charset="0"/>
                  <a:cs typeface="Calibri" pitchFamily="34" charset="0"/>
                </a:rPr>
                <a:t> / -</a:t>
              </a:r>
              <a:r>
                <a:rPr lang="en-IN" sz="2400" i="1" dirty="0" err="1" smtClean="0">
                  <a:latin typeface="Calibri" pitchFamily="34" charset="0"/>
                  <a:cs typeface="Calibri" pitchFamily="34" charset="0"/>
                </a:rPr>
                <a:t>ve</a:t>
              </a:r>
              <a:r>
                <a:rPr lang="en-IN" sz="2400" i="1" dirty="0" smtClean="0">
                  <a:latin typeface="Calibri" pitchFamily="34" charset="0"/>
                  <a:cs typeface="Calibri" pitchFamily="34" charset="0"/>
                </a:rPr>
                <a:t>)  </a:t>
              </a:r>
              <a:r>
                <a:rPr lang="en-IN" sz="2400" i="1" dirty="0">
                  <a:latin typeface="Calibri" pitchFamily="34" charset="0"/>
                  <a:cs typeface="Calibri" pitchFamily="34" charset="0"/>
                </a:rPr>
                <a:t>given by</a:t>
              </a:r>
              <a:endParaRPr lang="en-US" sz="2400" dirty="0" smtClean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8600" y="4708900"/>
            <a:ext cx="8229600" cy="853700"/>
            <a:chOff x="165228" y="4596717"/>
            <a:chExt cx="8229600" cy="853700"/>
          </a:xfrm>
        </p:grpSpPr>
        <p:sp>
          <p:nvSpPr>
            <p:cNvPr id="36" name="TextBox 35"/>
            <p:cNvSpPr txBox="1"/>
            <p:nvPr/>
          </p:nvSpPr>
          <p:spPr>
            <a:xfrm>
              <a:off x="165228" y="4644014"/>
              <a:ext cx="8229600" cy="643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300"/>
                </a:lnSpc>
              </a:pPr>
              <a:r>
                <a:rPr lang="en-IN" sz="2400" i="1" dirty="0" smtClean="0">
                  <a:latin typeface="Calibri" pitchFamily="34" charset="0"/>
                  <a:cs typeface="Calibri" pitchFamily="34" charset="0"/>
                </a:rPr>
                <a:t>5. Reduced </a:t>
              </a:r>
              <a:r>
                <a:rPr lang="en-IN" sz="2400" i="1" dirty="0">
                  <a:latin typeface="Calibri" pitchFamily="34" charset="0"/>
                  <a:cs typeface="Calibri" pitchFamily="34" charset="0"/>
                </a:rPr>
                <a:t>length at mean </a:t>
              </a:r>
              <a:r>
                <a:rPr lang="en-IN" sz="2400" i="1" dirty="0" smtClean="0">
                  <a:latin typeface="Calibri" pitchFamily="34" charset="0"/>
                  <a:cs typeface="Calibri" pitchFamily="34" charset="0"/>
                </a:rPr>
                <a:t>sea </a:t>
              </a:r>
              <a:r>
                <a:rPr lang="en-IN" sz="2400" i="1" dirty="0">
                  <a:latin typeface="Calibri" pitchFamily="34" charset="0"/>
                  <a:cs typeface="Calibri" pitchFamily="34" charset="0"/>
                </a:rPr>
                <a:t>level is</a:t>
              </a:r>
              <a:endParaRPr lang="en-US" sz="2400" dirty="0" smtClean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7169" y="4596717"/>
              <a:ext cx="2290762" cy="853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056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228600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 base line was measured between two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points A and B at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average elevation of 224.35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m. 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corrected length after applying all correction was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149.3205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m. 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Reduce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length to mean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sea level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. Take earth’s mean radius as 6367 km.</a:t>
            </a:r>
          </a:p>
        </p:txBody>
      </p:sp>
      <p:sp>
        <p:nvSpPr>
          <p:cNvPr id="8" name="Freeform 7"/>
          <p:cNvSpPr/>
          <p:nvPr/>
        </p:nvSpPr>
        <p:spPr>
          <a:xfrm>
            <a:off x="487417" y="4419600"/>
            <a:ext cx="8245366" cy="736187"/>
          </a:xfrm>
          <a:custGeom>
            <a:avLst/>
            <a:gdLst>
              <a:gd name="connsiteX0" fmla="*/ 0 w 8245366"/>
              <a:gd name="connsiteY0" fmla="*/ 736187 h 736187"/>
              <a:gd name="connsiteX1" fmla="*/ 2617076 w 8245366"/>
              <a:gd name="connsiteY1" fmla="*/ 152863 h 736187"/>
              <a:gd name="connsiteX2" fmla="*/ 5360276 w 8245366"/>
              <a:gd name="connsiteY2" fmla="*/ 10973 h 736187"/>
              <a:gd name="connsiteX3" fmla="*/ 8245366 w 8245366"/>
              <a:gd name="connsiteY3" fmla="*/ 373580 h 73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366" h="736187">
                <a:moveTo>
                  <a:pt x="0" y="736187"/>
                </a:moveTo>
                <a:cubicBezTo>
                  <a:pt x="861848" y="504959"/>
                  <a:pt x="1723697" y="273732"/>
                  <a:pt x="2617076" y="152863"/>
                </a:cubicBezTo>
                <a:cubicBezTo>
                  <a:pt x="3510455" y="31994"/>
                  <a:pt x="4422228" y="-25813"/>
                  <a:pt x="5360276" y="10973"/>
                </a:cubicBezTo>
                <a:cubicBezTo>
                  <a:pt x="6298324" y="47759"/>
                  <a:pt x="7688318" y="286870"/>
                  <a:pt x="8245366" y="37358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Freeform 8"/>
          <p:cNvSpPr/>
          <p:nvPr/>
        </p:nvSpPr>
        <p:spPr>
          <a:xfrm>
            <a:off x="315310" y="3051060"/>
            <a:ext cx="8450318" cy="1205630"/>
          </a:xfrm>
          <a:custGeom>
            <a:avLst/>
            <a:gdLst>
              <a:gd name="connsiteX0" fmla="*/ 0 w 8450318"/>
              <a:gd name="connsiteY0" fmla="*/ 1205630 h 1205630"/>
              <a:gd name="connsiteX1" fmla="*/ 819807 w 8450318"/>
              <a:gd name="connsiteY1" fmla="*/ 417354 h 1205630"/>
              <a:gd name="connsiteX2" fmla="*/ 2144111 w 8450318"/>
              <a:gd name="connsiteY2" fmla="*/ 480416 h 1205630"/>
              <a:gd name="connsiteX3" fmla="*/ 3405352 w 8450318"/>
              <a:gd name="connsiteY3" fmla="*/ 180871 h 1205630"/>
              <a:gd name="connsiteX4" fmla="*/ 4335518 w 8450318"/>
              <a:gd name="connsiteY4" fmla="*/ 7450 h 1205630"/>
              <a:gd name="connsiteX5" fmla="*/ 5029200 w 8450318"/>
              <a:gd name="connsiteY5" fmla="*/ 133574 h 1205630"/>
              <a:gd name="connsiteX6" fmla="*/ 6842235 w 8450318"/>
              <a:gd name="connsiteY6" fmla="*/ 7450 h 1205630"/>
              <a:gd name="connsiteX7" fmla="*/ 7709338 w 8450318"/>
              <a:gd name="connsiteY7" fmla="*/ 401588 h 1205630"/>
              <a:gd name="connsiteX8" fmla="*/ 8450318 w 8450318"/>
              <a:gd name="connsiteY8" fmla="*/ 638071 h 120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50318" h="1205630">
                <a:moveTo>
                  <a:pt x="0" y="1205630"/>
                </a:moveTo>
                <a:cubicBezTo>
                  <a:pt x="231227" y="871926"/>
                  <a:pt x="462455" y="538223"/>
                  <a:pt x="819807" y="417354"/>
                </a:cubicBezTo>
                <a:cubicBezTo>
                  <a:pt x="1177159" y="296485"/>
                  <a:pt x="1713187" y="519830"/>
                  <a:pt x="2144111" y="480416"/>
                </a:cubicBezTo>
                <a:cubicBezTo>
                  <a:pt x="2575035" y="441002"/>
                  <a:pt x="3040118" y="259699"/>
                  <a:pt x="3405352" y="180871"/>
                </a:cubicBezTo>
                <a:cubicBezTo>
                  <a:pt x="3770587" y="102043"/>
                  <a:pt x="4064877" y="15333"/>
                  <a:pt x="4335518" y="7450"/>
                </a:cubicBezTo>
                <a:cubicBezTo>
                  <a:pt x="4606159" y="-433"/>
                  <a:pt x="4611414" y="133574"/>
                  <a:pt x="5029200" y="133574"/>
                </a:cubicBezTo>
                <a:cubicBezTo>
                  <a:pt x="5446986" y="133574"/>
                  <a:pt x="6395545" y="-37219"/>
                  <a:pt x="6842235" y="7450"/>
                </a:cubicBezTo>
                <a:cubicBezTo>
                  <a:pt x="7288925" y="52119"/>
                  <a:pt x="7441324" y="296485"/>
                  <a:pt x="7709338" y="401588"/>
                </a:cubicBezTo>
                <a:cubicBezTo>
                  <a:pt x="7977352" y="506691"/>
                  <a:pt x="8313684" y="603912"/>
                  <a:pt x="8450318" y="63807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6392912" y="4787693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Mean Sea Level</a:t>
            </a:r>
            <a:endParaRPr lang="en-IN" b="1" dirty="0"/>
          </a:p>
        </p:txBody>
      </p:sp>
      <p:cxnSp>
        <p:nvCxnSpPr>
          <p:cNvPr id="13" name="Straight Connector 12"/>
          <p:cNvCxnSpPr>
            <a:endCxn id="9" idx="6"/>
          </p:cNvCxnSpPr>
          <p:nvPr/>
        </p:nvCxnSpPr>
        <p:spPr>
          <a:xfrm flipV="1">
            <a:off x="1447800" y="3058510"/>
            <a:ext cx="5709745" cy="37049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85779" y="298214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</a:t>
            </a:r>
            <a:endParaRPr lang="en-IN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940979" y="2611325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</a:t>
            </a:r>
            <a:endParaRPr lang="en-IN" sz="2800" b="1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302672" y="4419600"/>
            <a:ext cx="237798" cy="220980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610100" y="3243756"/>
            <a:ext cx="282468" cy="3385644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5123798" y="3243756"/>
            <a:ext cx="2764321" cy="1175844"/>
            <a:chOff x="5123798" y="3243756"/>
            <a:chExt cx="2764321" cy="1175844"/>
          </a:xfrm>
        </p:grpSpPr>
        <p:cxnSp>
          <p:nvCxnSpPr>
            <p:cNvPr id="35" name="Straight Arrow Connector 34"/>
            <p:cNvCxnSpPr/>
            <p:nvPr/>
          </p:nvCxnSpPr>
          <p:spPr>
            <a:xfrm flipV="1">
              <a:off x="5123798" y="3243756"/>
              <a:ext cx="0" cy="1175844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236431" y="3544278"/>
              <a:ext cx="26516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Average h = 224.35m</a:t>
              </a:r>
              <a:endParaRPr lang="en-IN" b="1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502345" y="2427403"/>
            <a:ext cx="5634361" cy="554742"/>
            <a:chOff x="1502345" y="2427403"/>
            <a:chExt cx="5634361" cy="554742"/>
          </a:xfrm>
        </p:grpSpPr>
        <p:cxnSp>
          <p:nvCxnSpPr>
            <p:cNvPr id="34" name="Straight Arrow Connector 33"/>
            <p:cNvCxnSpPr>
              <a:stCxn id="15" idx="0"/>
              <a:endCxn id="28" idx="0"/>
            </p:cNvCxnSpPr>
            <p:nvPr/>
          </p:nvCxnSpPr>
          <p:spPr>
            <a:xfrm flipV="1">
              <a:off x="1502345" y="2611325"/>
              <a:ext cx="5634361" cy="37082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108539" y="2427403"/>
              <a:ext cx="1951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L= 149.3205 m</a:t>
              </a:r>
              <a:endParaRPr lang="en-IN" b="1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988985" y="5393700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</a:t>
            </a:r>
            <a:endParaRPr lang="en-IN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4777266" y="4787693"/>
            <a:ext cx="708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R+h</a:t>
            </a:r>
            <a:endParaRPr lang="en-IN" sz="2000" b="1" dirty="0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1981200" y="4426169"/>
            <a:ext cx="4959779" cy="37049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315118" y="4751912"/>
            <a:ext cx="402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L’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214370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5" grpId="0"/>
      <p:bldP spid="28" grpId="0"/>
      <p:bldP spid="40" grpId="0"/>
      <p:bldP spid="46" grpId="0"/>
      <p:bldP spid="43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019" y="3323544"/>
            <a:ext cx="7327507" cy="3276600"/>
            <a:chOff x="315310" y="2427403"/>
            <a:chExt cx="8450318" cy="4201997"/>
          </a:xfrm>
        </p:grpSpPr>
        <p:sp>
          <p:nvSpPr>
            <p:cNvPr id="8" name="Freeform 7"/>
            <p:cNvSpPr/>
            <p:nvPr/>
          </p:nvSpPr>
          <p:spPr>
            <a:xfrm>
              <a:off x="487417" y="4419600"/>
              <a:ext cx="8245366" cy="736187"/>
            </a:xfrm>
            <a:custGeom>
              <a:avLst/>
              <a:gdLst>
                <a:gd name="connsiteX0" fmla="*/ 0 w 8245366"/>
                <a:gd name="connsiteY0" fmla="*/ 736187 h 736187"/>
                <a:gd name="connsiteX1" fmla="*/ 2617076 w 8245366"/>
                <a:gd name="connsiteY1" fmla="*/ 152863 h 736187"/>
                <a:gd name="connsiteX2" fmla="*/ 5360276 w 8245366"/>
                <a:gd name="connsiteY2" fmla="*/ 10973 h 736187"/>
                <a:gd name="connsiteX3" fmla="*/ 8245366 w 8245366"/>
                <a:gd name="connsiteY3" fmla="*/ 373580 h 73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5366" h="736187">
                  <a:moveTo>
                    <a:pt x="0" y="736187"/>
                  </a:moveTo>
                  <a:cubicBezTo>
                    <a:pt x="861848" y="504959"/>
                    <a:pt x="1723697" y="273732"/>
                    <a:pt x="2617076" y="152863"/>
                  </a:cubicBezTo>
                  <a:cubicBezTo>
                    <a:pt x="3510455" y="31994"/>
                    <a:pt x="4422228" y="-25813"/>
                    <a:pt x="5360276" y="10973"/>
                  </a:cubicBezTo>
                  <a:cubicBezTo>
                    <a:pt x="6298324" y="47759"/>
                    <a:pt x="7688318" y="286870"/>
                    <a:pt x="8245366" y="37358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Freeform 8"/>
            <p:cNvSpPr/>
            <p:nvPr/>
          </p:nvSpPr>
          <p:spPr>
            <a:xfrm>
              <a:off x="315310" y="3051060"/>
              <a:ext cx="8450318" cy="1205630"/>
            </a:xfrm>
            <a:custGeom>
              <a:avLst/>
              <a:gdLst>
                <a:gd name="connsiteX0" fmla="*/ 0 w 8450318"/>
                <a:gd name="connsiteY0" fmla="*/ 1205630 h 1205630"/>
                <a:gd name="connsiteX1" fmla="*/ 819807 w 8450318"/>
                <a:gd name="connsiteY1" fmla="*/ 417354 h 1205630"/>
                <a:gd name="connsiteX2" fmla="*/ 2144111 w 8450318"/>
                <a:gd name="connsiteY2" fmla="*/ 480416 h 1205630"/>
                <a:gd name="connsiteX3" fmla="*/ 3405352 w 8450318"/>
                <a:gd name="connsiteY3" fmla="*/ 180871 h 1205630"/>
                <a:gd name="connsiteX4" fmla="*/ 4335518 w 8450318"/>
                <a:gd name="connsiteY4" fmla="*/ 7450 h 1205630"/>
                <a:gd name="connsiteX5" fmla="*/ 5029200 w 8450318"/>
                <a:gd name="connsiteY5" fmla="*/ 133574 h 1205630"/>
                <a:gd name="connsiteX6" fmla="*/ 6842235 w 8450318"/>
                <a:gd name="connsiteY6" fmla="*/ 7450 h 1205630"/>
                <a:gd name="connsiteX7" fmla="*/ 7709338 w 8450318"/>
                <a:gd name="connsiteY7" fmla="*/ 401588 h 1205630"/>
                <a:gd name="connsiteX8" fmla="*/ 8450318 w 8450318"/>
                <a:gd name="connsiteY8" fmla="*/ 638071 h 120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50318" h="1205630">
                  <a:moveTo>
                    <a:pt x="0" y="1205630"/>
                  </a:moveTo>
                  <a:cubicBezTo>
                    <a:pt x="231227" y="871926"/>
                    <a:pt x="462455" y="538223"/>
                    <a:pt x="819807" y="417354"/>
                  </a:cubicBezTo>
                  <a:cubicBezTo>
                    <a:pt x="1177159" y="296485"/>
                    <a:pt x="1713187" y="519830"/>
                    <a:pt x="2144111" y="480416"/>
                  </a:cubicBezTo>
                  <a:cubicBezTo>
                    <a:pt x="2575035" y="441002"/>
                    <a:pt x="3040118" y="259699"/>
                    <a:pt x="3405352" y="180871"/>
                  </a:cubicBezTo>
                  <a:cubicBezTo>
                    <a:pt x="3770587" y="102043"/>
                    <a:pt x="4064877" y="15333"/>
                    <a:pt x="4335518" y="7450"/>
                  </a:cubicBezTo>
                  <a:cubicBezTo>
                    <a:pt x="4606159" y="-433"/>
                    <a:pt x="4611414" y="133574"/>
                    <a:pt x="5029200" y="133574"/>
                  </a:cubicBezTo>
                  <a:cubicBezTo>
                    <a:pt x="5446986" y="133574"/>
                    <a:pt x="6395545" y="-37219"/>
                    <a:pt x="6842235" y="7450"/>
                  </a:cubicBezTo>
                  <a:cubicBezTo>
                    <a:pt x="7288925" y="52119"/>
                    <a:pt x="7441324" y="296485"/>
                    <a:pt x="7709338" y="401588"/>
                  </a:cubicBezTo>
                  <a:cubicBezTo>
                    <a:pt x="7977352" y="506691"/>
                    <a:pt x="8313684" y="603912"/>
                    <a:pt x="8450318" y="638071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92912" y="4787693"/>
              <a:ext cx="1879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Mean Sea Level</a:t>
              </a:r>
              <a:endParaRPr lang="en-IN" b="1" dirty="0"/>
            </a:p>
          </p:txBody>
        </p:sp>
        <p:cxnSp>
          <p:nvCxnSpPr>
            <p:cNvPr id="13" name="Straight Connector 12"/>
            <p:cNvCxnSpPr>
              <a:endCxn id="9" idx="6"/>
            </p:cNvCxnSpPr>
            <p:nvPr/>
          </p:nvCxnSpPr>
          <p:spPr>
            <a:xfrm flipV="1">
              <a:off x="1447800" y="3058510"/>
              <a:ext cx="5709745" cy="37049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285779" y="2982145"/>
              <a:ext cx="4331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IN" sz="28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40979" y="2611325"/>
              <a:ext cx="3914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B</a:t>
              </a:r>
              <a:endParaRPr lang="en-IN" sz="2800" b="1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 flipV="1">
              <a:off x="4302672" y="4419600"/>
              <a:ext cx="237798" cy="220980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4610100" y="3243756"/>
              <a:ext cx="282468" cy="3385644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5123798" y="3243756"/>
              <a:ext cx="2764321" cy="1175844"/>
              <a:chOff x="5123798" y="3243756"/>
              <a:chExt cx="2764321" cy="1175844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 flipV="1">
                <a:off x="5123798" y="3243756"/>
                <a:ext cx="0" cy="1175844"/>
              </a:xfrm>
              <a:prstGeom prst="straightConnector1">
                <a:avLst/>
              </a:prstGeom>
              <a:ln w="28575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5236431" y="3544278"/>
                <a:ext cx="26516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Average h = 224.35m</a:t>
                </a:r>
                <a:endParaRPr lang="en-IN" b="1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1502345" y="2427403"/>
              <a:ext cx="5634361" cy="554742"/>
              <a:chOff x="1502345" y="2427403"/>
              <a:chExt cx="5634361" cy="554742"/>
            </a:xfrm>
          </p:grpSpPr>
          <p:cxnSp>
            <p:nvCxnSpPr>
              <p:cNvPr id="34" name="Straight Arrow Connector 33"/>
              <p:cNvCxnSpPr>
                <a:stCxn id="15" idx="0"/>
                <a:endCxn id="28" idx="0"/>
              </p:cNvCxnSpPr>
              <p:nvPr/>
            </p:nvCxnSpPr>
            <p:spPr>
              <a:xfrm flipV="1">
                <a:off x="1502345" y="2611325"/>
                <a:ext cx="5634361" cy="370820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4108539" y="2427403"/>
                <a:ext cx="2250158" cy="4736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L= 149.3205 m</a:t>
                </a:r>
                <a:endParaRPr lang="en-IN" b="1" dirty="0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3988985" y="5393700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R</a:t>
              </a:r>
              <a:endParaRPr lang="en-IN" sz="20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77266" y="4787693"/>
              <a:ext cx="7088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R+h</a:t>
              </a:r>
              <a:endParaRPr lang="en-IN" sz="2000" b="1" dirty="0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1981200" y="4426169"/>
              <a:ext cx="4959779" cy="37049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3859607" y="5119974"/>
            <a:ext cx="402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L’</a:t>
            </a:r>
            <a:endParaRPr lang="en-IN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 flipH="1">
                <a:off x="457200" y="185050"/>
                <a:ext cx="2485623" cy="941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′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57200" y="185050"/>
                <a:ext cx="2485623" cy="94179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flipH="1">
                <a:off x="3186438" y="185050"/>
                <a:ext cx="3990361" cy="1290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′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6367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149.3205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6367+ 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224.35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1000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86438" y="185050"/>
                <a:ext cx="3990361" cy="12909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 flipH="1">
                <a:off x="997518" y="1981200"/>
                <a:ext cx="7346614" cy="881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𝐿</m:t>
                    </m:r>
                    <m:r>
                      <a:rPr lang="en-US" sz="2800" b="0" i="1" smtClean="0">
                        <a:latin typeface="Cambria Math"/>
                      </a:rPr>
                      <m:t>′=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6367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/>
                          </a:rPr>
                          <m:t>149.3205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6367+ 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224.35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1000</m:t>
                            </m:r>
                          </m:den>
                        </m:f>
                      </m:den>
                    </m:f>
                  </m:oMath>
                </a14:m>
                <a:r>
                  <a:rPr lang="en-IN" sz="2800" dirty="0" smtClean="0"/>
                  <a:t> =149.3152 m</a:t>
                </a:r>
                <a:endParaRPr lang="en-IN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97518" y="1981200"/>
                <a:ext cx="7346614" cy="8819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52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4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6" y="228600"/>
            <a:ext cx="8910040" cy="11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7161" y="1684178"/>
            <a:ext cx="5929640" cy="420847"/>
            <a:chOff x="527161" y="1684178"/>
            <a:chExt cx="5929640" cy="42084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61" y="1752600"/>
              <a:ext cx="4029075" cy="35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5139" y="1684178"/>
              <a:ext cx="1871662" cy="420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502" y="2207337"/>
            <a:ext cx="5571468" cy="42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82" y="2892973"/>
            <a:ext cx="8901113" cy="54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918" y="3724805"/>
            <a:ext cx="38100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03" y="4648200"/>
            <a:ext cx="5019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218386"/>
            <a:ext cx="306705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15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0862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2209800" cy="104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06365"/>
            <a:ext cx="5791200" cy="86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7483618" cy="110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53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303" y="182294"/>
            <a:ext cx="88102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 tape of standard length 20 m at 85° F was used to measure a base line. The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measured distance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82.10 m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. The following being the slopes for the various segments of the line.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7" y="1752600"/>
            <a:ext cx="82484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1743" y="4953000"/>
            <a:ext cx="84948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dirty="0"/>
              <a:t>Find the true length of the base line if the mean temperature during measurement was 63°F. The </a:t>
            </a:r>
            <a:r>
              <a:rPr lang="en-IN" sz="2400" dirty="0" smtClean="0"/>
              <a:t>coefficient of </a:t>
            </a:r>
            <a:r>
              <a:rPr lang="en-IN" sz="2400" dirty="0"/>
              <a:t>expansion of the tape material is 6.5 × </a:t>
            </a:r>
            <a:r>
              <a:rPr lang="en-IN" sz="2400" dirty="0" smtClean="0"/>
              <a:t>10</a:t>
            </a:r>
            <a:r>
              <a:rPr lang="en-IN" sz="2400" baseline="30000" dirty="0" smtClean="0"/>
              <a:t>–6</a:t>
            </a:r>
            <a:r>
              <a:rPr lang="en-IN" sz="2400" dirty="0" smtClean="0"/>
              <a:t> per </a:t>
            </a:r>
            <a:r>
              <a:rPr lang="en-IN" sz="2400" dirty="0"/>
              <a:t>°F.</a:t>
            </a:r>
          </a:p>
        </p:txBody>
      </p:sp>
    </p:spTree>
    <p:extLst>
      <p:ext uri="{BB962C8B-B14F-4D97-AF65-F5344CB8AC3E}">
        <p14:creationId xmlns:p14="http://schemas.microsoft.com/office/powerpoint/2010/main" val="272784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03" y="152400"/>
            <a:ext cx="675132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69" y="1102271"/>
            <a:ext cx="4782211" cy="45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62099"/>
            <a:ext cx="3048000" cy="43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27299"/>
            <a:ext cx="2815623" cy="50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504" y="2146384"/>
            <a:ext cx="3028622" cy="46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10469"/>
            <a:ext cx="8828690" cy="79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68" y="3553519"/>
            <a:ext cx="3014687" cy="345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59" y="4114800"/>
            <a:ext cx="5484824" cy="115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40" y="5715000"/>
            <a:ext cx="484094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13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 smtClean="0">
                <a:latin typeface="Bell MT" pitchFamily="18" charset="0"/>
              </a:rPr>
              <a:t>1.3.4 </a:t>
            </a:r>
            <a:r>
              <a:rPr lang="en-IN" sz="3200" dirty="0">
                <a:latin typeface="Bell MT" pitchFamily="18" charset="0"/>
              </a:rPr>
              <a:t>(b) Extension by double sighting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754279"/>
            <a:ext cx="8229600" cy="608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000" i="1" dirty="0">
                <a:latin typeface="Calibri" pitchFamily="34" charset="0"/>
                <a:cs typeface="Calibri" pitchFamily="34" charset="0"/>
              </a:rPr>
              <a:t>Let </a:t>
            </a:r>
            <a:r>
              <a:rPr lang="en-IN" sz="2000" i="1" dirty="0" smtClean="0">
                <a:latin typeface="Calibri" pitchFamily="34" charset="0"/>
                <a:cs typeface="Calibri" pitchFamily="34" charset="0"/>
              </a:rPr>
              <a:t>AB be </a:t>
            </a:r>
            <a:r>
              <a:rPr lang="en-IN" sz="2000" i="1" dirty="0">
                <a:latin typeface="Calibri" pitchFamily="34" charset="0"/>
                <a:cs typeface="Calibri" pitchFamily="34" charset="0"/>
              </a:rPr>
              <a:t>the base </a:t>
            </a:r>
            <a:r>
              <a:rPr lang="en-IN" sz="2000" i="1" dirty="0" smtClean="0">
                <a:latin typeface="Calibri" pitchFamily="34" charset="0"/>
                <a:cs typeface="Calibri" pitchFamily="34" charset="0"/>
              </a:rPr>
              <a:t>line. </a:t>
            </a:r>
            <a:r>
              <a:rPr lang="en-IN" sz="2000" i="1" dirty="0">
                <a:latin typeface="Calibri" pitchFamily="34" charset="0"/>
                <a:cs typeface="Calibri" pitchFamily="34" charset="0"/>
              </a:rPr>
              <a:t>To extend the base to the length of side EF, following steps </a:t>
            </a:r>
            <a:r>
              <a:rPr lang="en-IN" sz="2000" i="1" dirty="0" smtClean="0">
                <a:latin typeface="Calibri" pitchFamily="34" charset="0"/>
                <a:cs typeface="Calibri" pitchFamily="34" charset="0"/>
              </a:rPr>
              <a:t>are involved</a:t>
            </a:r>
            <a:r>
              <a:rPr lang="en-IN" sz="2000" i="1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lnSpc>
                <a:spcPts val="4300"/>
              </a:lnSpc>
            </a:pPr>
            <a:r>
              <a:rPr lang="en-IN" sz="2000" i="1" dirty="0">
                <a:latin typeface="Calibri" pitchFamily="34" charset="0"/>
                <a:cs typeface="Calibri" pitchFamily="34" charset="0"/>
              </a:rPr>
              <a:t>(i) Chose intervisible points C, D, E, and F.</a:t>
            </a:r>
          </a:p>
          <a:p>
            <a:pPr algn="just">
              <a:lnSpc>
                <a:spcPts val="4300"/>
              </a:lnSpc>
            </a:pPr>
            <a:r>
              <a:rPr lang="en-IN" sz="2000" i="1" dirty="0">
                <a:latin typeface="Calibri" pitchFamily="34" charset="0"/>
                <a:cs typeface="Calibri" pitchFamily="34" charset="0"/>
              </a:rPr>
              <a:t>(ii) Measure all the angles marked in triangles </a:t>
            </a:r>
            <a:r>
              <a:rPr lang="en-IN" sz="2000" i="1" dirty="0" smtClean="0">
                <a:latin typeface="Calibri" pitchFamily="34" charset="0"/>
                <a:cs typeface="Calibri" pitchFamily="34" charset="0"/>
              </a:rPr>
              <a:t>ABC and </a:t>
            </a:r>
            <a:r>
              <a:rPr lang="en-IN" sz="2000" i="1" dirty="0">
                <a:latin typeface="Calibri" pitchFamily="34" charset="0"/>
                <a:cs typeface="Calibri" pitchFamily="34" charset="0"/>
              </a:rPr>
              <a:t>ABD. The most probable values of </a:t>
            </a:r>
            <a:r>
              <a:rPr lang="en-IN" sz="2000" i="1" dirty="0" smtClean="0">
                <a:latin typeface="Calibri" pitchFamily="34" charset="0"/>
                <a:cs typeface="Calibri" pitchFamily="34" charset="0"/>
              </a:rPr>
              <a:t>these angles </a:t>
            </a:r>
            <a:r>
              <a:rPr lang="en-IN" sz="2000" i="1" dirty="0">
                <a:latin typeface="Calibri" pitchFamily="34" charset="0"/>
                <a:cs typeface="Calibri" pitchFamily="34" charset="0"/>
              </a:rPr>
              <a:t>are found by the theory of least-squares </a:t>
            </a:r>
            <a:r>
              <a:rPr lang="en-IN" sz="2000" i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lnSpc>
                <a:spcPts val="4300"/>
              </a:lnSpc>
            </a:pPr>
            <a:r>
              <a:rPr lang="en-IN" sz="2000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IN" sz="2000" i="1" dirty="0">
                <a:latin typeface="Calibri" pitchFamily="34" charset="0"/>
                <a:cs typeface="Calibri" pitchFamily="34" charset="0"/>
              </a:rPr>
              <a:t>iii) Calculate the length of </a:t>
            </a:r>
            <a:r>
              <a:rPr lang="en-IN" sz="2000" i="1" dirty="0" smtClean="0">
                <a:latin typeface="Calibri" pitchFamily="34" charset="0"/>
                <a:cs typeface="Calibri" pitchFamily="34" charset="0"/>
              </a:rPr>
              <a:t>CD from </a:t>
            </a:r>
            <a:r>
              <a:rPr lang="en-IN" sz="2000" i="1" dirty="0">
                <a:latin typeface="Calibri" pitchFamily="34" charset="0"/>
                <a:cs typeface="Calibri" pitchFamily="34" charset="0"/>
              </a:rPr>
              <a:t>these angles and the measured length AB, by applying the </a:t>
            </a:r>
            <a:r>
              <a:rPr lang="en-IN" sz="2000" i="1" dirty="0" smtClean="0">
                <a:latin typeface="Calibri" pitchFamily="34" charset="0"/>
                <a:cs typeface="Calibri" pitchFamily="34" charset="0"/>
              </a:rPr>
              <a:t>sine law </a:t>
            </a:r>
            <a:r>
              <a:rPr lang="en-IN" sz="2000" i="1" dirty="0">
                <a:latin typeface="Calibri" pitchFamily="34" charset="0"/>
                <a:cs typeface="Calibri" pitchFamily="34" charset="0"/>
              </a:rPr>
              <a:t>to triangles </a:t>
            </a:r>
            <a:r>
              <a:rPr lang="en-IN" sz="2000" i="1" dirty="0" smtClean="0">
                <a:latin typeface="Calibri" pitchFamily="34" charset="0"/>
                <a:cs typeface="Calibri" pitchFamily="34" charset="0"/>
              </a:rPr>
              <a:t>ACB and ADB first</a:t>
            </a:r>
            <a:r>
              <a:rPr lang="en-IN" sz="2000" i="1" dirty="0">
                <a:latin typeface="Calibri" pitchFamily="34" charset="0"/>
                <a:cs typeface="Calibri" pitchFamily="34" charset="0"/>
              </a:rPr>
              <a:t>, and then to triangles </a:t>
            </a:r>
            <a:r>
              <a:rPr lang="en-IN" sz="2000" i="1" dirty="0" smtClean="0">
                <a:latin typeface="Calibri" pitchFamily="34" charset="0"/>
                <a:cs typeface="Calibri" pitchFamily="34" charset="0"/>
              </a:rPr>
              <a:t>ADC and </a:t>
            </a:r>
            <a:r>
              <a:rPr lang="en-IN" sz="2000" i="1" dirty="0">
                <a:latin typeface="Calibri" pitchFamily="34" charset="0"/>
                <a:cs typeface="Calibri" pitchFamily="34" charset="0"/>
              </a:rPr>
              <a:t>BDC</a:t>
            </a:r>
            <a:r>
              <a:rPr lang="en-IN" sz="2000" i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lnSpc>
                <a:spcPts val="4300"/>
              </a:lnSpc>
            </a:pPr>
            <a:r>
              <a:rPr lang="en-IN" sz="2000" dirty="0">
                <a:latin typeface="Calibri" pitchFamily="34" charset="0"/>
                <a:cs typeface="Calibri" pitchFamily="34" charset="0"/>
              </a:rPr>
              <a:t>(iv) The new base line </a:t>
            </a:r>
            <a:r>
              <a:rPr lang="en-IN" sz="2000" dirty="0" smtClean="0">
                <a:latin typeface="Calibri" pitchFamily="34" charset="0"/>
                <a:cs typeface="Calibri" pitchFamily="34" charset="0"/>
              </a:rPr>
              <a:t>CD can </a:t>
            </a:r>
            <a:r>
              <a:rPr lang="en-IN" sz="2000" dirty="0">
                <a:latin typeface="Calibri" pitchFamily="34" charset="0"/>
                <a:cs typeface="Calibri" pitchFamily="34" charset="0"/>
              </a:rPr>
              <a:t>be further extended to the length </a:t>
            </a:r>
            <a:r>
              <a:rPr lang="en-IN" sz="2000" dirty="0" smtClean="0">
                <a:latin typeface="Calibri" pitchFamily="34" charset="0"/>
                <a:cs typeface="Calibri" pitchFamily="34" charset="0"/>
              </a:rPr>
              <a:t>EF following </a:t>
            </a:r>
            <a:r>
              <a:rPr lang="en-IN" sz="2000" dirty="0">
                <a:latin typeface="Calibri" pitchFamily="34" charset="0"/>
                <a:cs typeface="Calibri" pitchFamily="34" charset="0"/>
              </a:rPr>
              <a:t>the same procedure </a:t>
            </a:r>
            <a:r>
              <a:rPr lang="en-IN" sz="2000" dirty="0" smtClean="0">
                <a:latin typeface="Calibri" pitchFamily="34" charset="0"/>
                <a:cs typeface="Calibri" pitchFamily="34" charset="0"/>
              </a:rPr>
              <a:t>as above</a:t>
            </a:r>
            <a:r>
              <a:rPr lang="en-IN" sz="2000" dirty="0">
                <a:latin typeface="Calibri" pitchFamily="34" charset="0"/>
                <a:cs typeface="Calibri" pitchFamily="34" charset="0"/>
              </a:rPr>
              <a:t>. The line </a:t>
            </a:r>
            <a:r>
              <a:rPr lang="en-IN" sz="2000" dirty="0" smtClean="0">
                <a:latin typeface="Calibri" pitchFamily="34" charset="0"/>
                <a:cs typeface="Calibri" pitchFamily="34" charset="0"/>
              </a:rPr>
              <a:t>EF may </a:t>
            </a:r>
            <a:r>
              <a:rPr lang="en-IN" sz="2000" dirty="0">
                <a:latin typeface="Calibri" pitchFamily="34" charset="0"/>
                <a:cs typeface="Calibri" pitchFamily="34" charset="0"/>
              </a:rPr>
              <a:t>from a side of the triangulation system.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87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2400" dirty="0">
                <a:latin typeface="Bell MT" pitchFamily="18" charset="0"/>
              </a:rPr>
              <a:t>1.4 MEASUREMENT OF HORIZONTAL ANGLES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754279"/>
            <a:ext cx="8229600" cy="3952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dirty="0">
                <a:latin typeface="Calibri" pitchFamily="34" charset="0"/>
                <a:cs typeface="Calibri" pitchFamily="34" charset="0"/>
              </a:rPr>
              <a:t>The instruments used for triangulation surveys, require great degree of precision. </a:t>
            </a:r>
            <a:endParaRPr lang="en-IN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dirty="0" smtClean="0">
                <a:latin typeface="Calibri" pitchFamily="34" charset="0"/>
                <a:cs typeface="Calibri" pitchFamily="34" charset="0"/>
              </a:rPr>
              <a:t>Horizontal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angles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are generally </a:t>
            </a:r>
            <a:r>
              <a:rPr lang="en-IN" sz="2400" u="sng" dirty="0">
                <a:latin typeface="Calibri" pitchFamily="34" charset="0"/>
                <a:cs typeface="Calibri" pitchFamily="34" charset="0"/>
              </a:rPr>
              <a:t>measured with an optical or electronic theodolite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 in primary and secondary triangulation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 algn="just">
              <a:lnSpc>
                <a:spcPts val="4300"/>
              </a:lnSpc>
              <a:buFont typeface="Arial" pitchFamily="34" charset="0"/>
              <a:buChar char="•"/>
            </a:pPr>
            <a:endParaRPr lang="en-IN" sz="2400" dirty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dirty="0">
                <a:latin typeface="Calibri" pitchFamily="34" charset="0"/>
                <a:cs typeface="Calibri" pitchFamily="34" charset="0"/>
              </a:rPr>
              <a:t> The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horizontal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angles of a triangulation system can be observed by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repetition method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</a:t>
            </a:r>
            <a:endParaRPr lang="en-IN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60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ts val="4300"/>
              </a:lnSpc>
            </a:pPr>
            <a:r>
              <a:rPr lang="en-IN" sz="2400" dirty="0">
                <a:latin typeface="Bell MT" pitchFamily="18" charset="0"/>
              </a:rPr>
              <a:t>1.4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Repetition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method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990600"/>
            <a:ext cx="8229600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US" sz="2400" b="1" u="sng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b="1" u="sng" baseline="30000" dirty="0" smtClean="0">
                <a:latin typeface="Calibri" pitchFamily="34" charset="0"/>
                <a:cs typeface="Calibri" pitchFamily="34" charset="0"/>
              </a:rPr>
              <a:t>st</a:t>
            </a:r>
            <a:r>
              <a:rPr lang="en-US" sz="2400" b="1" u="sng" dirty="0" smtClean="0">
                <a:latin typeface="Calibri" pitchFamily="34" charset="0"/>
                <a:cs typeface="Calibri" pitchFamily="34" charset="0"/>
              </a:rPr>
              <a:t> method of Repetition method </a:t>
            </a:r>
            <a:endParaRPr lang="en-IN" sz="2400" b="1" u="sng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dirty="0" smtClean="0">
                <a:latin typeface="Calibri" pitchFamily="34" charset="0"/>
                <a:cs typeface="Calibri" pitchFamily="34" charset="0"/>
              </a:rPr>
              <a:t>In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the first method, the angle is measured clockwise by 6 repetitions keeping the telescope normal.</a:t>
            </a:r>
          </a:p>
          <a:p>
            <a:pPr marL="342900" indent="-3429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dirty="0">
                <a:latin typeface="Calibri" pitchFamily="34" charset="0"/>
                <a:cs typeface="Calibri" pitchFamily="34" charset="0"/>
              </a:rPr>
              <a:t>The first value of the angle is obtained by dividing the final reading by 6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telescope is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inverted, and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the angle is measured again in anticlockwise direction by 6 repetitions. </a:t>
            </a:r>
            <a:endParaRPr lang="en-IN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second value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of the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angle is obtained by dividing the final reading by 6. </a:t>
            </a:r>
            <a:endParaRPr lang="en-IN" sz="24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64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01000" cy="5334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 smtClean="0">
                <a:latin typeface="Calibri" pitchFamily="34" charset="0"/>
                <a:cs typeface="Calibri" pitchFamily="34" charset="0"/>
              </a:rPr>
              <a:t>Numerical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62542"/>
            <a:ext cx="3200400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3290888"/>
            <a:ext cx="4535407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13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ts val="4300"/>
              </a:lnSpc>
            </a:pPr>
            <a:r>
              <a:rPr lang="en-IN" sz="2400" dirty="0">
                <a:latin typeface="Bell MT" pitchFamily="18" charset="0"/>
              </a:rPr>
              <a:t>1.4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Repetition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method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754279"/>
            <a:ext cx="8229600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mean of the first and second values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of the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angle is the average value of the angle by first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set. </a:t>
            </a:r>
          </a:p>
          <a:p>
            <a:pPr marL="342900" indent="-3429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dirty="0" smtClean="0">
                <a:latin typeface="Calibri" pitchFamily="34" charset="0"/>
                <a:cs typeface="Calibri" pitchFamily="34" charset="0"/>
              </a:rPr>
              <a:t>For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first-order work, five or six sets are usually required. The final value of the angle is the mean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of the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values obtained by different sets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dirty="0">
                <a:latin typeface="Calibri" pitchFamily="34" charset="0"/>
                <a:cs typeface="Calibri" pitchFamily="34" charset="0"/>
              </a:rPr>
              <a:t>For first-order work, five or six sets are usually required. </a:t>
            </a:r>
            <a:endParaRPr lang="en-IN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final value of the angle is the mean </a:t>
            </a:r>
            <a:r>
              <a:rPr lang="en-IN" sz="2400" dirty="0" err="1" smtClean="0">
                <a:latin typeface="Calibri" pitchFamily="34" charset="0"/>
                <a:cs typeface="Calibri" pitchFamily="34" charset="0"/>
              </a:rPr>
              <a:t>ofthe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values obtained by different sets.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0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ts val="4300"/>
              </a:lnSpc>
            </a:pPr>
            <a:r>
              <a:rPr lang="en-IN" sz="2400" dirty="0">
                <a:latin typeface="Bell MT" pitchFamily="18" charset="0"/>
              </a:rPr>
              <a:t>1.4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Repetition method (1</a:t>
            </a:r>
            <a:r>
              <a:rPr lang="en-IN" sz="2400" baseline="30000" dirty="0" smtClean="0">
                <a:latin typeface="Calibri" pitchFamily="34" charset="0"/>
                <a:cs typeface="Calibri" pitchFamily="34" charset="0"/>
              </a:rPr>
              <a:t>st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 method)</a:t>
            </a:r>
            <a:endParaRPr lang="en-IN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267810" y="2588172"/>
            <a:ext cx="2209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2" name="Group 11"/>
          <p:cNvGrpSpPr/>
          <p:nvPr/>
        </p:nvGrpSpPr>
        <p:grpSpPr>
          <a:xfrm>
            <a:off x="886810" y="2778672"/>
            <a:ext cx="2286000" cy="3086100"/>
            <a:chOff x="886810" y="2778672"/>
            <a:chExt cx="2286000" cy="30861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886810" y="2778672"/>
              <a:ext cx="1219200" cy="2857500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2106010" y="2778672"/>
              <a:ext cx="114300" cy="3086100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2106010" y="2778672"/>
              <a:ext cx="1066800" cy="2857500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Curved Down Arrow 12"/>
          <p:cNvSpPr/>
          <p:nvPr/>
        </p:nvSpPr>
        <p:spPr>
          <a:xfrm rot="5245842">
            <a:off x="1751374" y="1235660"/>
            <a:ext cx="1242671" cy="1237227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18555" y="2218840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Top</a:t>
            </a:r>
            <a:endParaRPr lang="en-IN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891621" y="2927071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Bottom</a:t>
            </a:r>
            <a:endParaRPr lang="en-IN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84255" y="1251565"/>
            <a:ext cx="2195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 times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Clockwise reading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21396383">
            <a:off x="5960355" y="2525341"/>
            <a:ext cx="2209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9" name="Group 18"/>
          <p:cNvGrpSpPr/>
          <p:nvPr/>
        </p:nvGrpSpPr>
        <p:grpSpPr>
          <a:xfrm>
            <a:off x="5579355" y="2715841"/>
            <a:ext cx="2286000" cy="3086100"/>
            <a:chOff x="886810" y="2778672"/>
            <a:chExt cx="2286000" cy="3086100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886810" y="2778672"/>
              <a:ext cx="1219200" cy="2857500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2106010" y="2778672"/>
              <a:ext cx="114300" cy="3086100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2106010" y="2778672"/>
              <a:ext cx="1066800" cy="2857500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Curved Down Arrow 22"/>
          <p:cNvSpPr/>
          <p:nvPr/>
        </p:nvSpPr>
        <p:spPr>
          <a:xfrm rot="16200000">
            <a:off x="6220392" y="1160982"/>
            <a:ext cx="1242671" cy="1237227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55815" y="2971412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Top</a:t>
            </a:r>
            <a:endParaRPr lang="en-IN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555815" y="213338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Bottom</a:t>
            </a:r>
            <a:endParaRPr lang="en-IN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690814" y="573923"/>
            <a:ext cx="2743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 times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Anti Clockwise reading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58980" y="2498715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Normal</a:t>
            </a:r>
            <a:endParaRPr lang="en-IN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052104" y="2675030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Inverted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5804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ts val="4300"/>
              </a:lnSpc>
            </a:pPr>
            <a:r>
              <a:rPr lang="en-IN" sz="2400" dirty="0">
                <a:latin typeface="Bell MT" pitchFamily="18" charset="0"/>
              </a:rPr>
              <a:t>1.4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Repetition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method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754279"/>
            <a:ext cx="8229600" cy="5606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US" sz="2400" b="1" u="sng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400" b="1" u="sng" baseline="30000" dirty="0" smtClean="0">
                <a:latin typeface="Calibri" pitchFamily="34" charset="0"/>
                <a:cs typeface="Calibri" pitchFamily="34" charset="0"/>
              </a:rPr>
              <a:t>nd</a:t>
            </a:r>
            <a:r>
              <a:rPr lang="en-US" sz="2400" b="1" u="sng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2400" b="1" u="sng" dirty="0">
                <a:latin typeface="Calibri" pitchFamily="34" charset="0"/>
                <a:cs typeface="Calibri" pitchFamily="34" charset="0"/>
              </a:rPr>
              <a:t>method of </a:t>
            </a:r>
            <a:r>
              <a:rPr lang="en-US" sz="2400" b="1" u="sng" dirty="0" smtClean="0">
                <a:latin typeface="Calibri" pitchFamily="34" charset="0"/>
                <a:cs typeface="Calibri" pitchFamily="34" charset="0"/>
              </a:rPr>
              <a:t>Repetition method</a:t>
            </a:r>
          </a:p>
          <a:p>
            <a:pPr marL="342900" indent="-3429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In the second method, the angle is measured clockwise by six repetitions, the first three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with telescope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normal and the last three with telescope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inverted.</a:t>
            </a:r>
          </a:p>
          <a:p>
            <a:pPr marL="342900" indent="-3429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first value of the angle is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obtained by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dividing the final reading by 6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Now without altering the reading obtained in the sixth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repetition, the angle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(i.e., 360°– the angle), is measured clockwise by six repetitions, the first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three with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telescope inverted and the last three with telescope normal. </a:t>
            </a:r>
          </a:p>
        </p:txBody>
      </p:sp>
    </p:spTree>
    <p:extLst>
      <p:ext uri="{BB962C8B-B14F-4D97-AF65-F5344CB8AC3E}">
        <p14:creationId xmlns:p14="http://schemas.microsoft.com/office/powerpoint/2010/main" val="401256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ts val="4300"/>
              </a:lnSpc>
            </a:pPr>
            <a:r>
              <a:rPr lang="en-IN" sz="2400" dirty="0">
                <a:latin typeface="Bell MT" pitchFamily="18" charset="0"/>
              </a:rPr>
              <a:t>1.4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Repetition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method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754279"/>
            <a:ext cx="822960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dirty="0">
                <a:latin typeface="Calibri" pitchFamily="34" charset="0"/>
                <a:cs typeface="Calibri" pitchFamily="34" charset="0"/>
              </a:rPr>
              <a:t>The final reading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should  theoretically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be zero. </a:t>
            </a:r>
            <a:endParaRPr lang="en-IN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dirty="0" smtClean="0">
                <a:latin typeface="Calibri" pitchFamily="34" charset="0"/>
                <a:cs typeface="Calibri" pitchFamily="34" charset="0"/>
              </a:rPr>
              <a:t>If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the final reading is not zero, the error is noted, and half of the error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is distributed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to the first value of the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angle.</a:t>
            </a:r>
          </a:p>
          <a:p>
            <a:pPr marL="342900" indent="-3429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result is the corrected value of the angle by the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first set.</a:t>
            </a:r>
          </a:p>
          <a:p>
            <a:pPr marL="342900" indent="-3429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dirty="0" smtClean="0">
                <a:latin typeface="Calibri" pitchFamily="34" charset="0"/>
                <a:cs typeface="Calibri" pitchFamily="34" charset="0"/>
              </a:rPr>
              <a:t>As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many sets as desired are taken, and the mean of all the value of various sets, is the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average value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of the angle. 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8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ts val="4300"/>
              </a:lnSpc>
            </a:pPr>
            <a:r>
              <a:rPr lang="en-IN" sz="2400" dirty="0">
                <a:latin typeface="Bell MT" pitchFamily="18" charset="0"/>
              </a:rPr>
              <a:t>1.4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Repetition method (2</a:t>
            </a:r>
            <a:r>
              <a:rPr lang="en-IN" sz="2400" baseline="30000" dirty="0" smtClean="0">
                <a:latin typeface="Calibri" pitchFamily="34" charset="0"/>
                <a:cs typeface="Calibri" pitchFamily="34" charset="0"/>
              </a:rPr>
              <a:t>nd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  method)</a:t>
            </a:r>
            <a:endParaRPr lang="en-IN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267810" y="2588172"/>
            <a:ext cx="2209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2" name="Group 11"/>
          <p:cNvGrpSpPr/>
          <p:nvPr/>
        </p:nvGrpSpPr>
        <p:grpSpPr>
          <a:xfrm>
            <a:off x="886810" y="2778672"/>
            <a:ext cx="2286000" cy="3086100"/>
            <a:chOff x="886810" y="2778672"/>
            <a:chExt cx="2286000" cy="30861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886810" y="2778672"/>
              <a:ext cx="1219200" cy="2857500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2106010" y="2778672"/>
              <a:ext cx="114300" cy="3086100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2106010" y="2778672"/>
              <a:ext cx="1066800" cy="2857500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Curved Down Arrow 12"/>
          <p:cNvSpPr/>
          <p:nvPr/>
        </p:nvSpPr>
        <p:spPr>
          <a:xfrm rot="5245842">
            <a:off x="1751374" y="1235660"/>
            <a:ext cx="1242671" cy="1237227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18555" y="2218840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Top</a:t>
            </a:r>
            <a:endParaRPr lang="en-IN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891621" y="2927071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Bottom</a:t>
            </a:r>
            <a:endParaRPr lang="en-IN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84255" y="1251565"/>
            <a:ext cx="2195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 times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Clockwise reading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21396383">
            <a:off x="5960355" y="2525341"/>
            <a:ext cx="2209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9" name="Group 18"/>
          <p:cNvGrpSpPr/>
          <p:nvPr/>
        </p:nvGrpSpPr>
        <p:grpSpPr>
          <a:xfrm>
            <a:off x="5579355" y="2715841"/>
            <a:ext cx="2286000" cy="3086100"/>
            <a:chOff x="886810" y="2778672"/>
            <a:chExt cx="2286000" cy="3086100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886810" y="2778672"/>
              <a:ext cx="1219200" cy="2857500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2106010" y="2778672"/>
              <a:ext cx="114300" cy="3086100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2106010" y="2778672"/>
              <a:ext cx="1066800" cy="2857500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7555815" y="2971412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Top</a:t>
            </a:r>
            <a:endParaRPr lang="en-IN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555815" y="213338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Bottom</a:t>
            </a:r>
            <a:endParaRPr lang="en-IN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690814" y="573923"/>
            <a:ext cx="2195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 times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Clockwise reading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58980" y="2498715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Normal</a:t>
            </a:r>
            <a:endParaRPr lang="en-IN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052104" y="2675030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Inverted</a:t>
            </a:r>
            <a:endParaRPr lang="en-IN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359007" y="5864772"/>
            <a:ext cx="1935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Total 6 readings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Curved Down Arrow 29"/>
          <p:cNvSpPr/>
          <p:nvPr/>
        </p:nvSpPr>
        <p:spPr>
          <a:xfrm rot="5245842">
            <a:off x="6177219" y="1384408"/>
            <a:ext cx="1242671" cy="1237227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ts val="4300"/>
              </a:lnSpc>
            </a:pPr>
            <a:r>
              <a:rPr lang="en-IN" sz="2400" dirty="0">
                <a:latin typeface="Bell MT" pitchFamily="18" charset="0"/>
              </a:rPr>
              <a:t>1.4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Repetition method (2</a:t>
            </a:r>
            <a:r>
              <a:rPr lang="en-IN" sz="2400" baseline="30000" dirty="0" smtClean="0">
                <a:latin typeface="Calibri" pitchFamily="34" charset="0"/>
                <a:cs typeface="Calibri" pitchFamily="34" charset="0"/>
              </a:rPr>
              <a:t>nd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method)</a:t>
            </a:r>
            <a:endParaRPr lang="en-IN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530374" y="2580109"/>
            <a:ext cx="2209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2" name="Group 11"/>
          <p:cNvGrpSpPr/>
          <p:nvPr/>
        </p:nvGrpSpPr>
        <p:grpSpPr>
          <a:xfrm>
            <a:off x="886810" y="2778672"/>
            <a:ext cx="2286000" cy="3086100"/>
            <a:chOff x="886810" y="2778672"/>
            <a:chExt cx="2286000" cy="30861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886810" y="2778672"/>
              <a:ext cx="1219200" cy="2857500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2106010" y="2778672"/>
              <a:ext cx="114300" cy="3086100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2106010" y="2778672"/>
              <a:ext cx="1066800" cy="2857500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Curved Down Arrow 12"/>
          <p:cNvSpPr/>
          <p:nvPr/>
        </p:nvSpPr>
        <p:spPr>
          <a:xfrm rot="5245842">
            <a:off x="1751374" y="1235660"/>
            <a:ext cx="1242671" cy="1237227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81119" y="2210777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Top</a:t>
            </a:r>
            <a:endParaRPr lang="en-IN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154185" y="291900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Bottom</a:t>
            </a:r>
            <a:endParaRPr lang="en-IN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84255" y="1251565"/>
            <a:ext cx="2195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 times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Clockwise reading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21396383">
            <a:off x="1001110" y="2484530"/>
            <a:ext cx="2209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9" name="Group 18"/>
          <p:cNvGrpSpPr/>
          <p:nvPr/>
        </p:nvGrpSpPr>
        <p:grpSpPr>
          <a:xfrm>
            <a:off x="5579355" y="2715841"/>
            <a:ext cx="2286000" cy="3086100"/>
            <a:chOff x="886810" y="2778672"/>
            <a:chExt cx="2286000" cy="3086100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886810" y="2778672"/>
              <a:ext cx="1219200" cy="2857500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2106010" y="2778672"/>
              <a:ext cx="114300" cy="3086100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2106010" y="2778672"/>
              <a:ext cx="1066800" cy="2857500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2596570" y="2930601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Top</a:t>
            </a:r>
            <a:endParaRPr lang="en-IN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596570" y="2092573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Bottom</a:t>
            </a:r>
            <a:endParaRPr lang="en-IN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690814" y="573923"/>
            <a:ext cx="2195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 times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Clockwise reading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21544" y="2490652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Normal</a:t>
            </a:r>
            <a:endParaRPr lang="en-IN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092859" y="2634219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Inverted</a:t>
            </a:r>
            <a:endParaRPr lang="en-IN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359007" y="5864772"/>
            <a:ext cx="1935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Total 6 readings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Curved Down Arrow 29"/>
          <p:cNvSpPr/>
          <p:nvPr/>
        </p:nvSpPr>
        <p:spPr>
          <a:xfrm rot="5245842">
            <a:off x="6125439" y="1340838"/>
            <a:ext cx="1242671" cy="1237227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57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ts val="4300"/>
              </a:lnSpc>
            </a:pPr>
            <a:r>
              <a:rPr lang="en-IN" sz="2400" dirty="0">
                <a:effectLst/>
                <a:latin typeface="Bell MT" pitchFamily="18" charset="0"/>
              </a:rPr>
              <a:t>1.5 MEASUREMENT OF VERTICAL ANGLES</a:t>
            </a:r>
            <a:endParaRPr lang="en-IN" sz="2400" dirty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754279"/>
            <a:ext cx="8229600" cy="1138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dirty="0">
                <a:latin typeface="Calibri" pitchFamily="34" charset="0"/>
                <a:cs typeface="Calibri" pitchFamily="34" charset="0"/>
              </a:rPr>
              <a:t>Measurement of vertical angles is required to compute the elevation of the triangulation stations. </a:t>
            </a:r>
          </a:p>
        </p:txBody>
      </p:sp>
    </p:spTree>
    <p:extLst>
      <p:ext uri="{BB962C8B-B14F-4D97-AF65-F5344CB8AC3E}">
        <p14:creationId xmlns:p14="http://schemas.microsoft.com/office/powerpoint/2010/main" val="405858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ts val="4300"/>
              </a:lnSpc>
            </a:pPr>
            <a:r>
              <a:rPr lang="en-IN" sz="2400" dirty="0">
                <a:effectLst/>
                <a:latin typeface="Bell MT" pitchFamily="18" charset="0"/>
              </a:rPr>
              <a:t>1.6 ASTRONOMICAL OBSERVATIONS</a:t>
            </a:r>
            <a:endParaRPr lang="en-IN" sz="2400" dirty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754279"/>
            <a:ext cx="8229600" cy="1690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u="sng" dirty="0">
                <a:latin typeface="Calibri" pitchFamily="34" charset="0"/>
                <a:cs typeface="Calibri" pitchFamily="34" charset="0"/>
              </a:rPr>
              <a:t>To determine the azimuth of the initial side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, intermediate sides, and the last side of the triangulation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net, </a:t>
            </a:r>
            <a:r>
              <a:rPr lang="en-IN" sz="2400" u="sng" dirty="0" smtClean="0">
                <a:latin typeface="Calibri" pitchFamily="34" charset="0"/>
                <a:cs typeface="Calibri" pitchFamily="34" charset="0"/>
              </a:rPr>
              <a:t>astronomical </a:t>
            </a:r>
            <a:r>
              <a:rPr lang="en-IN" sz="2400" u="sng" dirty="0">
                <a:latin typeface="Calibri" pitchFamily="34" charset="0"/>
                <a:cs typeface="Calibri" pitchFamily="34" charset="0"/>
              </a:rPr>
              <a:t>observations are made. </a:t>
            </a:r>
          </a:p>
        </p:txBody>
      </p:sp>
    </p:spTree>
    <p:extLst>
      <p:ext uri="{BB962C8B-B14F-4D97-AF65-F5344CB8AC3E}">
        <p14:creationId xmlns:p14="http://schemas.microsoft.com/office/powerpoint/2010/main" val="341868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>
              <a:lnSpc>
                <a:spcPts val="4300"/>
              </a:lnSpc>
            </a:pPr>
            <a:r>
              <a:rPr lang="en-IN" sz="2400" dirty="0" smtClean="0">
                <a:effectLst/>
                <a:latin typeface="Bell MT" pitchFamily="18" charset="0"/>
              </a:rPr>
              <a:t>2.1 SOME </a:t>
            </a:r>
            <a:r>
              <a:rPr lang="en-IN" sz="2400" dirty="0">
                <a:effectLst/>
                <a:latin typeface="Bell MT" pitchFamily="18" charset="0"/>
              </a:rPr>
              <a:t>EXTRA PRECAUTIONS IN TAKING OBSERVATIONS</a:t>
            </a:r>
            <a:endParaRPr lang="en-IN" sz="2400" dirty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8229600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4300"/>
              </a:lnSpc>
              <a:buFont typeface="+mj-lt"/>
              <a:buAutoNum type="arabicPeriod"/>
            </a:pPr>
            <a:r>
              <a:rPr lang="en-IN" sz="24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instrument and signals have been centred very carefully.</a:t>
            </a:r>
          </a:p>
          <a:p>
            <a:pPr marL="457200" indent="-457200" algn="just">
              <a:lnSpc>
                <a:spcPts val="4300"/>
              </a:lnSpc>
              <a:buFont typeface="+mj-lt"/>
              <a:buAutoNum type="arabicPeriod"/>
            </a:pPr>
            <a:r>
              <a:rPr lang="en-IN" sz="2400" dirty="0" smtClean="0">
                <a:latin typeface="Calibri" pitchFamily="34" charset="0"/>
                <a:cs typeface="Calibri" pitchFamily="34" charset="0"/>
              </a:rPr>
              <a:t>Phase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in signals has been eliminated.</a:t>
            </a:r>
          </a:p>
          <a:p>
            <a:pPr marL="457200" indent="-457200" algn="just">
              <a:lnSpc>
                <a:spcPts val="4300"/>
              </a:lnSpc>
              <a:buFont typeface="+mj-lt"/>
              <a:buAutoNum type="arabicPeriod"/>
            </a:pPr>
            <a:r>
              <a:rPr lang="en-IN" sz="24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instrument is protected form the heating effects of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the sun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and vibrations caused by wind.</a:t>
            </a:r>
          </a:p>
          <a:p>
            <a:pPr marL="457200" indent="-457200" algn="just">
              <a:lnSpc>
                <a:spcPts val="4300"/>
              </a:lnSpc>
              <a:buFont typeface="+mj-lt"/>
              <a:buAutoNum type="arabicPeriod"/>
            </a:pPr>
            <a:r>
              <a:rPr lang="en-IN" sz="24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support for the instrument is adequately stable.</a:t>
            </a:r>
          </a:p>
          <a:p>
            <a:pPr marL="457200" indent="-457200" algn="just">
              <a:lnSpc>
                <a:spcPts val="4300"/>
              </a:lnSpc>
              <a:buFont typeface="+mj-lt"/>
              <a:buAutoNum type="arabicPeriod"/>
            </a:pPr>
            <a:r>
              <a:rPr lang="en-IN" sz="2400" dirty="0" smtClean="0">
                <a:latin typeface="Calibri" pitchFamily="34" charset="0"/>
                <a:cs typeface="Calibri" pitchFamily="34" charset="0"/>
              </a:rPr>
              <a:t>In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case of adverse horizontal refraction, observations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should be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rescheduled to the time when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the horizontal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refraction is minimum.</a:t>
            </a:r>
          </a:p>
        </p:txBody>
      </p:sp>
    </p:spTree>
    <p:extLst>
      <p:ext uri="{BB962C8B-B14F-4D97-AF65-F5344CB8AC3E}">
        <p14:creationId xmlns:p14="http://schemas.microsoft.com/office/powerpoint/2010/main" val="114624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ts val="4300"/>
              </a:lnSpc>
            </a:pPr>
            <a:r>
              <a:rPr lang="en-IN" sz="2400" dirty="0">
                <a:effectLst/>
                <a:latin typeface="Bell MT" pitchFamily="18" charset="0"/>
              </a:rPr>
              <a:t>3.1 SATELLITE STATION AND REDUCTION TO CENTRE</a:t>
            </a:r>
            <a:endParaRPr lang="en-IN" sz="2400" dirty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754279"/>
            <a:ext cx="8229600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dirty="0">
                <a:latin typeface="Calibri" pitchFamily="34" charset="0"/>
                <a:cs typeface="Calibri" pitchFamily="34" charset="0"/>
              </a:rPr>
              <a:t>To secure well-conditioned triangles or to have good visibility,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objects such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as chimneys, church spires, flat poles, towers, lighthouse, etc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., are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selected as triangulation stations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dirty="0" smtClean="0">
                <a:latin typeface="Calibri" pitchFamily="34" charset="0"/>
                <a:cs typeface="Calibri" pitchFamily="34" charset="0"/>
              </a:rPr>
              <a:t>Such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stations can be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sighted from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other stations but it is not possible to occupy the station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directly below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such excellent targets for making the observations by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setting up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the instrument over the station point. </a:t>
            </a:r>
            <a:endParaRPr lang="en-IN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lnSpc>
                <a:spcPts val="4300"/>
              </a:lnSpc>
              <a:buFont typeface="Arial" pitchFamily="34" charset="0"/>
              <a:buChar char="•"/>
            </a:pPr>
            <a:endParaRPr lang="en-IN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59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01000" cy="5334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 smtClean="0">
                <a:latin typeface="Calibri" pitchFamily="34" charset="0"/>
                <a:cs typeface="Calibri" pitchFamily="34" charset="0"/>
              </a:rPr>
              <a:t>Numerical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52600" y="1125548"/>
                <a:ext cx="6406049" cy="3261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1" i="0" smtClean="0">
                              <a:latin typeface="Cambria Math"/>
                            </a:rPr>
                            <m:t>𝐥𝐨𝐠</m:t>
                          </m:r>
                        </m:fName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±</m:t>
                          </m:r>
                        </m:e>
                      </m:func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𝟓𝟎𝟎𝟎𝟎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)=</m:t>
                      </m:r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1" i="0" smtClean="0">
                              <a:latin typeface="Cambria Math"/>
                            </a:rPr>
                            <m:t>𝐥𝐨𝐠</m:t>
                          </m:r>
                        </m:fName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𝟎𝟎𝟎𝟎𝟐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b="1" dirty="0" smtClean="0">
                  <a:latin typeface="Bell MT" pitchFamily="18" charset="0"/>
                </a:endParaRPr>
              </a:p>
              <a:p>
                <a:endParaRPr lang="en-US" sz="2800" b="1" dirty="0" smtClean="0">
                  <a:latin typeface="Bell MT" pitchFamily="18" charset="0"/>
                </a:endParaRPr>
              </a:p>
              <a:p>
                <a:r>
                  <a:rPr lang="en-US" sz="2800" b="1" dirty="0" smtClean="0">
                    <a:latin typeface="Bell MT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𝟖</m:t>
                    </m:r>
                    <m:r>
                      <a:rPr lang="en-US" sz="2800" b="1" i="1" smtClean="0">
                        <a:latin typeface="Cambria Math"/>
                      </a:rPr>
                      <m:t>.</m:t>
                    </m:r>
                    <m:r>
                      <a:rPr lang="en-US" sz="2800" b="1" i="1" smtClean="0">
                        <a:latin typeface="Cambria Math"/>
                      </a:rPr>
                      <m:t>𝟔𝟖𝟓</m:t>
                    </m:r>
                    <m:r>
                      <a:rPr lang="en-US" sz="2800" b="1" i="1" smtClean="0">
                        <a:latin typeface="Cambria Math"/>
                      </a:rPr>
                      <m:t> × 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𝟔</m:t>
                        </m:r>
                      </m:sup>
                    </m:sSup>
                  </m:oMath>
                </a14:m>
                <a:endParaRPr lang="en-US" sz="2800" b="1" dirty="0" smtClean="0">
                  <a:latin typeface="Bell MT" pitchFamily="18" charset="0"/>
                  <a:ea typeface="Cambria Math"/>
                </a:endParaRPr>
              </a:p>
              <a:p>
                <a:endParaRPr lang="en-US" sz="2800" b="1" dirty="0" smtClean="0">
                  <a:latin typeface="Bell MT" pitchFamily="18" charset="0"/>
                </a:endParaRPr>
              </a:p>
              <a:p>
                <a:r>
                  <a:rPr lang="en-US" sz="3200" b="1" dirty="0" smtClean="0">
                    <a:latin typeface="Bell MT" pitchFamily="18" charset="0"/>
                  </a:rPr>
                  <a:t>L = Sixth place  in 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𝟖</m:t>
                    </m:r>
                    <m:r>
                      <a:rPr lang="en-US" sz="3200" b="1" i="1" smtClean="0">
                        <a:latin typeface="Cambria Math"/>
                      </a:rPr>
                      <m:t>.</m:t>
                    </m:r>
                    <m:r>
                      <a:rPr lang="en-US" sz="3200" b="1" i="1">
                        <a:latin typeface="Cambria Math"/>
                      </a:rPr>
                      <m:t>𝟔𝟖𝟓</m:t>
                    </m:r>
                    <m:r>
                      <a:rPr lang="en-US" sz="3200" b="1" i="1">
                        <a:latin typeface="Cambria Math"/>
                      </a:rPr>
                      <m:t> × 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𝟔</m:t>
                        </m:r>
                      </m:sup>
                    </m:sSup>
                  </m:oMath>
                </a14:m>
                <a:endParaRPr lang="en-IN" sz="3200" b="1" dirty="0" smtClean="0">
                  <a:latin typeface="Bell MT" pitchFamily="18" charset="0"/>
                </a:endParaRPr>
              </a:p>
              <a:p>
                <a:r>
                  <a:rPr lang="en-US" sz="3200" b="1" dirty="0">
                    <a:latin typeface="Bell MT" pitchFamily="18" charset="0"/>
                  </a:rPr>
                  <a:t>	</a:t>
                </a:r>
                <a:r>
                  <a:rPr lang="en-US" sz="3600" b="1" dirty="0" smtClean="0">
                    <a:latin typeface="Bell MT" pitchFamily="18" charset="0"/>
                  </a:rPr>
                  <a:t>= 8.6~~ 9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125548"/>
                <a:ext cx="6406049" cy="3261790"/>
              </a:xfrm>
              <a:prstGeom prst="rect">
                <a:avLst/>
              </a:prstGeom>
              <a:blipFill rotWithShape="1">
                <a:blip r:embed="rId2"/>
                <a:stretch>
                  <a:fillRect l="-2476" b="-616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261" y="4724400"/>
            <a:ext cx="3576034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91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ts val="4300"/>
              </a:lnSpc>
            </a:pPr>
            <a:r>
              <a:rPr lang="en-IN" sz="2400" dirty="0">
                <a:effectLst/>
                <a:latin typeface="Bell MT" pitchFamily="18" charset="0"/>
              </a:rPr>
              <a:t>3.1 SATELLITE STATION AND REDUCTION TO CENTRE</a:t>
            </a:r>
            <a:endParaRPr lang="en-IN" sz="2400" dirty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754279"/>
            <a:ext cx="8229600" cy="5606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dirty="0">
                <a:latin typeface="Calibri" pitchFamily="34" charset="0"/>
                <a:cs typeface="Calibri" pitchFamily="34" charset="0"/>
              </a:rPr>
              <a:t>A, B, and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C are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the three triangulation stations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dirty="0" smtClean="0">
                <a:latin typeface="Calibri" pitchFamily="34" charset="0"/>
                <a:cs typeface="Calibri" pitchFamily="34" charset="0"/>
              </a:rPr>
              <a:t>It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is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not possible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to place instrument at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C.</a:t>
            </a:r>
          </a:p>
          <a:p>
            <a:pPr marL="342900" indent="-3429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solve this problem another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station S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, in the vicinity of C, is selected where the instrument can be set up,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and from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where all the three stations are visible for making the angle observations. Such station is known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as </a:t>
            </a:r>
            <a:r>
              <a:rPr lang="en-IN" sz="2400" b="1" i="1" u="sng" dirty="0" smtClean="0">
                <a:latin typeface="Calibri" pitchFamily="34" charset="0"/>
                <a:cs typeface="Calibri" pitchFamily="34" charset="0"/>
              </a:rPr>
              <a:t>satellite </a:t>
            </a:r>
            <a:r>
              <a:rPr lang="en-IN" sz="2400" b="1" i="1" u="sng" dirty="0">
                <a:latin typeface="Calibri" pitchFamily="34" charset="0"/>
                <a:cs typeface="Calibri" pitchFamily="34" charset="0"/>
              </a:rPr>
              <a:t>station. </a:t>
            </a:r>
            <a:endParaRPr lang="en-IN" sz="2400" b="1" i="1" u="sng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dirty="0">
                <a:latin typeface="Calibri" pitchFamily="34" charset="0"/>
                <a:cs typeface="Calibri" pitchFamily="34" charset="0"/>
              </a:rPr>
              <a:t>As the observations from Care not possible, the observations form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S are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made on A,B,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and , C from A and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Bon C. From the observations made, the required angle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ACB is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calculated. This is known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as </a:t>
            </a:r>
            <a:r>
              <a:rPr lang="en-IN" sz="2400" b="1" i="1" u="sng" dirty="0" smtClean="0">
                <a:latin typeface="Calibri" pitchFamily="34" charset="0"/>
                <a:cs typeface="Calibri" pitchFamily="34" charset="0"/>
              </a:rPr>
              <a:t>reduction </a:t>
            </a:r>
            <a:r>
              <a:rPr lang="en-IN" sz="2400" b="1" i="1" u="sng" dirty="0">
                <a:latin typeface="Calibri" pitchFamily="34" charset="0"/>
                <a:cs typeface="Calibri" pitchFamily="34" charset="0"/>
              </a:rPr>
              <a:t>to centre.</a:t>
            </a:r>
          </a:p>
        </p:txBody>
      </p:sp>
    </p:spTree>
    <p:extLst>
      <p:ext uri="{BB962C8B-B14F-4D97-AF65-F5344CB8AC3E}">
        <p14:creationId xmlns:p14="http://schemas.microsoft.com/office/powerpoint/2010/main" val="411013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ts val="4300"/>
              </a:lnSpc>
            </a:pPr>
            <a:r>
              <a:rPr lang="en-IN" sz="2400" dirty="0">
                <a:effectLst/>
                <a:latin typeface="Bell MT" pitchFamily="18" charset="0"/>
              </a:rPr>
              <a:t>3.1 SATELLITE STATION AND REDUCTION TO CENTRE</a:t>
            </a:r>
            <a:endParaRPr lang="en-IN" sz="240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297" y="1489687"/>
            <a:ext cx="2743200" cy="227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267200"/>
            <a:ext cx="46672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57200" y="1295400"/>
            <a:ext cx="403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1295400"/>
            <a:ext cx="3200400" cy="434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657600" y="1295400"/>
            <a:ext cx="838200" cy="434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71600" y="5638800"/>
            <a:ext cx="228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371600" y="1295400"/>
            <a:ext cx="3124200" cy="434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200" y="1295400"/>
            <a:ext cx="914400" cy="434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6309" y="649069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</a:t>
            </a:r>
            <a:endParaRPr lang="en-IN" sz="36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4033" y="531563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</a:t>
            </a:r>
            <a:endParaRPr lang="en-IN" sz="36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7654" y="5315634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</a:t>
            </a:r>
            <a:endParaRPr lang="en-IN" sz="36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5800" y="722669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</a:t>
            </a:r>
            <a:endParaRPr lang="en-IN" sz="36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29339" y="1074099"/>
            <a:ext cx="1556088" cy="1051214"/>
            <a:chOff x="429339" y="1074099"/>
            <a:chExt cx="1556088" cy="1051214"/>
          </a:xfrm>
        </p:grpSpPr>
        <p:sp>
          <p:nvSpPr>
            <p:cNvPr id="23" name="Arc 22"/>
            <p:cNvSpPr/>
            <p:nvPr/>
          </p:nvSpPr>
          <p:spPr>
            <a:xfrm rot="3954962">
              <a:off x="450414" y="1053024"/>
              <a:ext cx="905550" cy="947700"/>
            </a:xfrm>
            <a:prstGeom prst="arc">
              <a:avLst>
                <a:gd name="adj1" fmla="val 16200000"/>
                <a:gd name="adj2" fmla="val 1076688"/>
              </a:avLst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sz="28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274527" y="1602093"/>
                  <a:ext cx="71090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1" i="1" smtClean="0">
                                <a:latin typeface="Cambria Math"/>
                                <a:ea typeface="Cambria Math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𝑨</m:t>
                            </m:r>
                          </m:sub>
                        </m:sSub>
                      </m:oMath>
                    </m:oMathPara>
                  </a14:m>
                  <a:endParaRPr lang="en-IN" sz="2800" b="1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4527" y="1602093"/>
                  <a:ext cx="710900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260399" y="4432333"/>
                <a:ext cx="5228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1" smtClean="0">
                          <a:latin typeface="Cambria Math"/>
                          <a:ea typeface="Cambria Math"/>
                        </a:rPr>
                        <m:t>𝜽</m:t>
                      </m:r>
                    </m:oMath>
                  </m:oMathPara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399" y="4432333"/>
                <a:ext cx="522899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795950" y="4967137"/>
                <a:ext cx="5228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1" smtClean="0">
                          <a:latin typeface="Cambria Math"/>
                          <a:ea typeface="Cambria Math"/>
                        </a:rPr>
                        <m:t>𝜸</m:t>
                      </m:r>
                    </m:oMath>
                  </m:oMathPara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950" y="4967137"/>
                <a:ext cx="52289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211844" y="5700355"/>
                <a:ext cx="5293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𝒅</m:t>
                      </m:r>
                    </m:oMath>
                  </m:oMathPara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844" y="5700355"/>
                <a:ext cx="529311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2938685" y="1308538"/>
            <a:ext cx="1428363" cy="816775"/>
            <a:chOff x="2938685" y="1308538"/>
            <a:chExt cx="1428363" cy="816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938685" y="1602093"/>
                  <a:ext cx="72693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1" i="1" smtClean="0">
                                <a:latin typeface="Cambria Math"/>
                                <a:ea typeface="Cambria Math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𝑩</m:t>
                            </m:r>
                          </m:sub>
                        </m:sSub>
                      </m:oMath>
                    </m:oMathPara>
                  </a14:m>
                  <a:endParaRPr lang="en-IN" sz="2800" b="1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8685" y="1602093"/>
                  <a:ext cx="726930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Freeform 30"/>
            <p:cNvSpPr/>
            <p:nvPr/>
          </p:nvSpPr>
          <p:spPr>
            <a:xfrm>
              <a:off x="3468414" y="1308538"/>
              <a:ext cx="898634" cy="694466"/>
            </a:xfrm>
            <a:custGeom>
              <a:avLst/>
              <a:gdLst>
                <a:gd name="connsiteX0" fmla="*/ 0 w 898634"/>
                <a:gd name="connsiteY0" fmla="*/ 0 h 694466"/>
                <a:gd name="connsiteX1" fmla="*/ 204952 w 898634"/>
                <a:gd name="connsiteY1" fmla="*/ 583324 h 694466"/>
                <a:gd name="connsiteX2" fmla="*/ 898634 w 898634"/>
                <a:gd name="connsiteY2" fmla="*/ 693683 h 69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8634" h="694466">
                  <a:moveTo>
                    <a:pt x="0" y="0"/>
                  </a:moveTo>
                  <a:cubicBezTo>
                    <a:pt x="27590" y="233855"/>
                    <a:pt x="55180" y="467710"/>
                    <a:pt x="204952" y="583324"/>
                  </a:cubicBezTo>
                  <a:cubicBezTo>
                    <a:pt x="354724" y="698938"/>
                    <a:pt x="626679" y="696310"/>
                    <a:pt x="898634" y="693683"/>
                  </a:cubicBezTo>
                </a:path>
              </a:pathLst>
            </a:cu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04438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4" grpId="0"/>
      <p:bldP spid="35" grpId="0"/>
      <p:bldP spid="36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ts val="4300"/>
              </a:lnSpc>
            </a:pPr>
            <a:r>
              <a:rPr lang="en-IN" sz="2400" dirty="0">
                <a:effectLst/>
                <a:latin typeface="Bell MT" pitchFamily="18" charset="0"/>
              </a:rPr>
              <a:t>3.1 SATELLITE STATION AND REDUCTION TO CENTRE</a:t>
            </a:r>
            <a:endParaRPr lang="en-IN" sz="2400" dirty="0">
              <a:effectLst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295400"/>
            <a:ext cx="403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1295400"/>
            <a:ext cx="3200400" cy="434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657600" y="1295400"/>
            <a:ext cx="838200" cy="434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71600" y="5638800"/>
            <a:ext cx="228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371600" y="1295400"/>
            <a:ext cx="3124200" cy="434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200" y="1295400"/>
            <a:ext cx="914400" cy="434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6309" y="649069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</a:t>
            </a:r>
            <a:endParaRPr lang="en-IN" sz="36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4033" y="531563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</a:t>
            </a:r>
            <a:endParaRPr lang="en-IN" sz="36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7654" y="5315634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</a:t>
            </a:r>
            <a:endParaRPr lang="en-IN" sz="36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5800" y="722669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</a:t>
            </a:r>
            <a:endParaRPr lang="en-IN" sz="36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29339" y="1074099"/>
            <a:ext cx="1556088" cy="1051214"/>
            <a:chOff x="429339" y="1074099"/>
            <a:chExt cx="1556088" cy="1051214"/>
          </a:xfrm>
        </p:grpSpPr>
        <p:sp>
          <p:nvSpPr>
            <p:cNvPr id="23" name="Arc 22"/>
            <p:cNvSpPr/>
            <p:nvPr/>
          </p:nvSpPr>
          <p:spPr>
            <a:xfrm rot="3954962">
              <a:off x="450414" y="1053024"/>
              <a:ext cx="905550" cy="947700"/>
            </a:xfrm>
            <a:prstGeom prst="arc">
              <a:avLst>
                <a:gd name="adj1" fmla="val 16200000"/>
                <a:gd name="adj2" fmla="val 1076688"/>
              </a:avLst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sz="28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274527" y="1602093"/>
                  <a:ext cx="71090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1" i="1" smtClean="0">
                                <a:latin typeface="Cambria Math"/>
                                <a:ea typeface="Cambria Math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𝑨</m:t>
                            </m:r>
                          </m:sub>
                        </m:sSub>
                      </m:oMath>
                    </m:oMathPara>
                  </a14:m>
                  <a:endParaRPr lang="en-IN" sz="2800" b="1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4527" y="1602093"/>
                  <a:ext cx="710900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211844" y="5700355"/>
                <a:ext cx="5293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𝒅</m:t>
                      </m:r>
                    </m:oMath>
                  </m:oMathPara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844" y="5700355"/>
                <a:ext cx="52931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2938685" y="1308538"/>
            <a:ext cx="1428363" cy="816775"/>
            <a:chOff x="2938685" y="1308538"/>
            <a:chExt cx="1428363" cy="816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938685" y="1602093"/>
                  <a:ext cx="72693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1" i="1" smtClean="0">
                                <a:latin typeface="Cambria Math"/>
                                <a:ea typeface="Cambria Math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𝑩</m:t>
                            </m:r>
                          </m:sub>
                        </m:sSub>
                      </m:oMath>
                    </m:oMathPara>
                  </a14:m>
                  <a:endParaRPr lang="en-IN" sz="2800" b="1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8685" y="1602093"/>
                  <a:ext cx="726930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Freeform 30"/>
            <p:cNvSpPr/>
            <p:nvPr/>
          </p:nvSpPr>
          <p:spPr>
            <a:xfrm>
              <a:off x="3468414" y="1308538"/>
              <a:ext cx="898634" cy="694466"/>
            </a:xfrm>
            <a:custGeom>
              <a:avLst/>
              <a:gdLst>
                <a:gd name="connsiteX0" fmla="*/ 0 w 898634"/>
                <a:gd name="connsiteY0" fmla="*/ 0 h 694466"/>
                <a:gd name="connsiteX1" fmla="*/ 204952 w 898634"/>
                <a:gd name="connsiteY1" fmla="*/ 583324 h 694466"/>
                <a:gd name="connsiteX2" fmla="*/ 898634 w 898634"/>
                <a:gd name="connsiteY2" fmla="*/ 693683 h 69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8634" h="694466">
                  <a:moveTo>
                    <a:pt x="0" y="0"/>
                  </a:moveTo>
                  <a:cubicBezTo>
                    <a:pt x="27590" y="233855"/>
                    <a:pt x="55180" y="467710"/>
                    <a:pt x="204952" y="583324"/>
                  </a:cubicBezTo>
                  <a:cubicBezTo>
                    <a:pt x="354724" y="698938"/>
                    <a:pt x="626679" y="696310"/>
                    <a:pt x="898634" y="693683"/>
                  </a:cubicBezTo>
                </a:path>
              </a:pathLst>
            </a:cu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914" y="1143000"/>
            <a:ext cx="2505075" cy="1789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383" y="3077346"/>
            <a:ext cx="1862136" cy="167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097583" y="3803855"/>
                <a:ext cx="5389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𝒂</m:t>
                      </m:r>
                    </m:oMath>
                  </m:oMathPara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583" y="3803855"/>
                <a:ext cx="53893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2057400" y="785318"/>
            <a:ext cx="369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</a:t>
            </a:r>
            <a:endParaRPr lang="en-IN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795950" y="2811371"/>
                <a:ext cx="5164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950" y="2811371"/>
                <a:ext cx="516487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3396150" y="2475186"/>
            <a:ext cx="813243" cy="1011904"/>
            <a:chOff x="3396150" y="2475186"/>
            <a:chExt cx="813243" cy="10119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396150" y="2963870"/>
                  <a:ext cx="53893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800" b="1" i="1" smtClean="0">
                            <a:latin typeface="Cambria Math"/>
                            <a:ea typeface="Cambria Math"/>
                          </a:rPr>
                          <m:t>𝜷</m:t>
                        </m:r>
                      </m:oMath>
                    </m:oMathPara>
                  </a14:m>
                  <a:endParaRPr lang="en-IN" sz="2800" b="1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6150" y="2963870"/>
                  <a:ext cx="538930" cy="52322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Freeform 5"/>
            <p:cNvSpPr/>
            <p:nvPr/>
          </p:nvSpPr>
          <p:spPr>
            <a:xfrm>
              <a:off x="3665615" y="2475186"/>
              <a:ext cx="543778" cy="409904"/>
            </a:xfrm>
            <a:custGeom>
              <a:avLst/>
              <a:gdLst>
                <a:gd name="connsiteX0" fmla="*/ 6486 w 605576"/>
                <a:gd name="connsiteY0" fmla="*/ 0 h 409904"/>
                <a:gd name="connsiteX1" fmla="*/ 85314 w 605576"/>
                <a:gd name="connsiteY1" fmla="*/ 315311 h 409904"/>
                <a:gd name="connsiteX2" fmla="*/ 605576 w 605576"/>
                <a:gd name="connsiteY2" fmla="*/ 409904 h 40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5576" h="409904">
                  <a:moveTo>
                    <a:pt x="6486" y="0"/>
                  </a:moveTo>
                  <a:cubicBezTo>
                    <a:pt x="-4024" y="123497"/>
                    <a:pt x="-14534" y="246994"/>
                    <a:pt x="85314" y="315311"/>
                  </a:cubicBezTo>
                  <a:cubicBezTo>
                    <a:pt x="185162" y="383628"/>
                    <a:pt x="508355" y="396766"/>
                    <a:pt x="605576" y="409904"/>
                  </a:cubicBezTo>
                </a:path>
              </a:pathLst>
            </a:cu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4033" y="2162100"/>
            <a:ext cx="691801" cy="591406"/>
            <a:chOff x="664033" y="2162100"/>
            <a:chExt cx="691801" cy="5914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664033" y="2162100"/>
                  <a:ext cx="53893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800" b="1" i="1" smtClean="0">
                            <a:latin typeface="Cambria Math"/>
                            <a:ea typeface="Cambria Math"/>
                          </a:rPr>
                          <m:t>𝜶</m:t>
                        </m:r>
                      </m:oMath>
                    </m:oMathPara>
                  </a14:m>
                  <a:endParaRPr lang="en-IN" sz="2800" b="1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033" y="2162100"/>
                  <a:ext cx="538930" cy="52322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Freeform 8"/>
            <p:cNvSpPr/>
            <p:nvPr/>
          </p:nvSpPr>
          <p:spPr>
            <a:xfrm>
              <a:off x="756745" y="2554014"/>
              <a:ext cx="599089" cy="199492"/>
            </a:xfrm>
            <a:custGeom>
              <a:avLst/>
              <a:gdLst>
                <a:gd name="connsiteX0" fmla="*/ 0 w 599089"/>
                <a:gd name="connsiteY0" fmla="*/ 157655 h 199492"/>
                <a:gd name="connsiteX1" fmla="*/ 346841 w 599089"/>
                <a:gd name="connsiteY1" fmla="*/ 189186 h 199492"/>
                <a:gd name="connsiteX2" fmla="*/ 599089 w 599089"/>
                <a:gd name="connsiteY2" fmla="*/ 0 h 19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9089" h="199492">
                  <a:moveTo>
                    <a:pt x="0" y="157655"/>
                  </a:moveTo>
                  <a:cubicBezTo>
                    <a:pt x="123496" y="186558"/>
                    <a:pt x="246993" y="215462"/>
                    <a:pt x="346841" y="189186"/>
                  </a:cubicBezTo>
                  <a:cubicBezTo>
                    <a:pt x="446689" y="162910"/>
                    <a:pt x="551792" y="44669"/>
                    <a:pt x="599089" y="0"/>
                  </a:cubicBezTo>
                </a:path>
              </a:pathLst>
            </a:cu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87821" y="4203183"/>
            <a:ext cx="961696" cy="752370"/>
            <a:chOff x="1087821" y="4203183"/>
            <a:chExt cx="961696" cy="7523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1260399" y="4432333"/>
                  <a:ext cx="52289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800" b="1" i="1" smtClean="0">
                            <a:latin typeface="Cambria Math"/>
                            <a:ea typeface="Cambria Math"/>
                          </a:rPr>
                          <m:t>𝜽</m:t>
                        </m:r>
                      </m:oMath>
                    </m:oMathPara>
                  </a14:m>
                  <a:endParaRPr lang="en-IN" sz="2800" b="1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0399" y="4432333"/>
                  <a:ext cx="522899" cy="52322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Freeform 9"/>
            <p:cNvSpPr/>
            <p:nvPr/>
          </p:nvSpPr>
          <p:spPr>
            <a:xfrm>
              <a:off x="1087821" y="4203183"/>
              <a:ext cx="961696" cy="416114"/>
            </a:xfrm>
            <a:custGeom>
              <a:avLst/>
              <a:gdLst>
                <a:gd name="connsiteX0" fmla="*/ 0 w 961696"/>
                <a:gd name="connsiteY0" fmla="*/ 85038 h 416114"/>
                <a:gd name="connsiteX1" fmla="*/ 472965 w 961696"/>
                <a:gd name="connsiteY1" fmla="*/ 21976 h 416114"/>
                <a:gd name="connsiteX2" fmla="*/ 961696 w 961696"/>
                <a:gd name="connsiteY2" fmla="*/ 416114 h 4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1696" h="416114">
                  <a:moveTo>
                    <a:pt x="0" y="85038"/>
                  </a:moveTo>
                  <a:cubicBezTo>
                    <a:pt x="156341" y="25917"/>
                    <a:pt x="312682" y="-33203"/>
                    <a:pt x="472965" y="21976"/>
                  </a:cubicBezTo>
                  <a:cubicBezTo>
                    <a:pt x="633248" y="77155"/>
                    <a:pt x="797472" y="246634"/>
                    <a:pt x="961696" y="416114"/>
                  </a:cubicBezTo>
                </a:path>
              </a:pathLst>
            </a:cu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932386" y="4377862"/>
            <a:ext cx="993228" cy="577691"/>
            <a:chOff x="2932386" y="4377862"/>
            <a:chExt cx="993228" cy="5776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198949" y="4432333"/>
                  <a:ext cx="53893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800" b="1" i="1" smtClean="0">
                            <a:latin typeface="Cambria Math"/>
                            <a:ea typeface="Cambria Math"/>
                          </a:rPr>
                          <m:t>∅</m:t>
                        </m:r>
                      </m:oMath>
                    </m:oMathPara>
                  </a14:m>
                  <a:endParaRPr lang="en-IN" sz="2800" b="1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8949" y="4432333"/>
                  <a:ext cx="538930" cy="52322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Freeform 12"/>
            <p:cNvSpPr/>
            <p:nvPr/>
          </p:nvSpPr>
          <p:spPr>
            <a:xfrm>
              <a:off x="2932386" y="4377862"/>
              <a:ext cx="993228" cy="225669"/>
            </a:xfrm>
            <a:custGeom>
              <a:avLst/>
              <a:gdLst>
                <a:gd name="connsiteX0" fmla="*/ 0 w 993228"/>
                <a:gd name="connsiteY0" fmla="*/ 225669 h 225669"/>
                <a:gd name="connsiteX1" fmla="*/ 378373 w 993228"/>
                <a:gd name="connsiteY1" fmla="*/ 4952 h 225669"/>
                <a:gd name="connsiteX2" fmla="*/ 993228 w 993228"/>
                <a:gd name="connsiteY2" fmla="*/ 68014 h 22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3228" h="225669">
                  <a:moveTo>
                    <a:pt x="0" y="225669"/>
                  </a:moveTo>
                  <a:cubicBezTo>
                    <a:pt x="106417" y="128448"/>
                    <a:pt x="212835" y="31228"/>
                    <a:pt x="378373" y="4952"/>
                  </a:cubicBezTo>
                  <a:cubicBezTo>
                    <a:pt x="543911" y="-21324"/>
                    <a:pt x="890752" y="65387"/>
                    <a:pt x="993228" y="68014"/>
                  </a:cubicBezTo>
                </a:path>
              </a:pathLst>
            </a:cu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795950" y="4901660"/>
            <a:ext cx="700408" cy="710864"/>
            <a:chOff x="1795950" y="4901660"/>
            <a:chExt cx="700408" cy="7108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1795950" y="4967137"/>
                  <a:ext cx="52289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800" b="1" i="1" smtClean="0">
                            <a:latin typeface="Cambria Math"/>
                            <a:ea typeface="Cambria Math"/>
                          </a:rPr>
                          <m:t>𝜸</m:t>
                        </m:r>
                      </m:oMath>
                    </m:oMathPara>
                  </a14:m>
                  <a:endParaRPr lang="en-IN" sz="2800" b="1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950" y="4967137"/>
                  <a:ext cx="522899" cy="52322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Freeform 13"/>
            <p:cNvSpPr/>
            <p:nvPr/>
          </p:nvSpPr>
          <p:spPr>
            <a:xfrm>
              <a:off x="1907628" y="4901660"/>
              <a:ext cx="588730" cy="710864"/>
            </a:xfrm>
            <a:custGeom>
              <a:avLst/>
              <a:gdLst>
                <a:gd name="connsiteX0" fmla="*/ 0 w 588730"/>
                <a:gd name="connsiteY0" fmla="*/ 1416 h 710864"/>
                <a:gd name="connsiteX1" fmla="*/ 504496 w 588730"/>
                <a:gd name="connsiteY1" fmla="*/ 111774 h 710864"/>
                <a:gd name="connsiteX2" fmla="*/ 583324 w 588730"/>
                <a:gd name="connsiteY2" fmla="*/ 710864 h 710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8730" h="710864">
                  <a:moveTo>
                    <a:pt x="0" y="1416"/>
                  </a:moveTo>
                  <a:cubicBezTo>
                    <a:pt x="203637" y="-2526"/>
                    <a:pt x="407275" y="-6467"/>
                    <a:pt x="504496" y="111774"/>
                  </a:cubicBezTo>
                  <a:cubicBezTo>
                    <a:pt x="601717" y="230015"/>
                    <a:pt x="592520" y="470439"/>
                    <a:pt x="583324" y="710864"/>
                  </a:cubicBezTo>
                </a:path>
              </a:pathLst>
            </a:cu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614" y="4757317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498" y="5303244"/>
            <a:ext cx="4262502" cy="42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09" y="5723272"/>
            <a:ext cx="3689543" cy="61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46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ts val="4300"/>
              </a:lnSpc>
            </a:pPr>
            <a:r>
              <a:rPr lang="en-IN" sz="2400" dirty="0">
                <a:effectLst/>
                <a:latin typeface="Bell MT" pitchFamily="18" charset="0"/>
              </a:rPr>
              <a:t>3.1 SATELLITE STATION AND REDUCTION TO CENTRE</a:t>
            </a:r>
            <a:endParaRPr lang="en-IN" sz="2400" dirty="0">
              <a:effectLst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295400"/>
            <a:ext cx="403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1295400"/>
            <a:ext cx="3200400" cy="434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657600" y="1295400"/>
            <a:ext cx="838200" cy="434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71600" y="5638800"/>
            <a:ext cx="228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371600" y="1295400"/>
            <a:ext cx="3124200" cy="434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200" y="1295400"/>
            <a:ext cx="914400" cy="434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6309" y="649069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</a:t>
            </a:r>
            <a:endParaRPr lang="en-IN" sz="36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4033" y="531563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</a:t>
            </a:r>
            <a:endParaRPr lang="en-IN" sz="36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7654" y="5315634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</a:t>
            </a:r>
            <a:endParaRPr lang="en-IN" sz="36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5800" y="722669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</a:t>
            </a:r>
            <a:endParaRPr lang="en-IN" sz="36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29339" y="1074099"/>
            <a:ext cx="1556088" cy="1051214"/>
            <a:chOff x="429339" y="1074099"/>
            <a:chExt cx="1556088" cy="1051214"/>
          </a:xfrm>
        </p:grpSpPr>
        <p:sp>
          <p:nvSpPr>
            <p:cNvPr id="23" name="Arc 22"/>
            <p:cNvSpPr/>
            <p:nvPr/>
          </p:nvSpPr>
          <p:spPr>
            <a:xfrm rot="3954962">
              <a:off x="450414" y="1053024"/>
              <a:ext cx="905550" cy="947700"/>
            </a:xfrm>
            <a:prstGeom prst="arc">
              <a:avLst>
                <a:gd name="adj1" fmla="val 16200000"/>
                <a:gd name="adj2" fmla="val 1076688"/>
              </a:avLst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sz="28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274527" y="1602093"/>
                  <a:ext cx="71090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1" i="1" smtClean="0">
                                <a:latin typeface="Cambria Math"/>
                                <a:ea typeface="Cambria Math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𝑨</m:t>
                            </m:r>
                          </m:sub>
                        </m:sSub>
                      </m:oMath>
                    </m:oMathPara>
                  </a14:m>
                  <a:endParaRPr lang="en-IN" sz="2800" b="1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4527" y="1602093"/>
                  <a:ext cx="710900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211844" y="5700355"/>
                <a:ext cx="5293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𝒅</m:t>
                      </m:r>
                    </m:oMath>
                  </m:oMathPara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844" y="5700355"/>
                <a:ext cx="52931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2938685" y="1308538"/>
            <a:ext cx="1428363" cy="816775"/>
            <a:chOff x="2938685" y="1308538"/>
            <a:chExt cx="1428363" cy="816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938685" y="1602093"/>
                  <a:ext cx="72693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1" i="1" smtClean="0">
                                <a:latin typeface="Cambria Math"/>
                                <a:ea typeface="Cambria Math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𝑩</m:t>
                            </m:r>
                          </m:sub>
                        </m:sSub>
                      </m:oMath>
                    </m:oMathPara>
                  </a14:m>
                  <a:endParaRPr lang="en-IN" sz="2800" b="1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8685" y="1602093"/>
                  <a:ext cx="726930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Freeform 30"/>
            <p:cNvSpPr/>
            <p:nvPr/>
          </p:nvSpPr>
          <p:spPr>
            <a:xfrm>
              <a:off x="3468414" y="1308538"/>
              <a:ext cx="898634" cy="694466"/>
            </a:xfrm>
            <a:custGeom>
              <a:avLst/>
              <a:gdLst>
                <a:gd name="connsiteX0" fmla="*/ 0 w 898634"/>
                <a:gd name="connsiteY0" fmla="*/ 0 h 694466"/>
                <a:gd name="connsiteX1" fmla="*/ 204952 w 898634"/>
                <a:gd name="connsiteY1" fmla="*/ 583324 h 694466"/>
                <a:gd name="connsiteX2" fmla="*/ 898634 w 898634"/>
                <a:gd name="connsiteY2" fmla="*/ 693683 h 69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8634" h="694466">
                  <a:moveTo>
                    <a:pt x="0" y="0"/>
                  </a:moveTo>
                  <a:cubicBezTo>
                    <a:pt x="27590" y="233855"/>
                    <a:pt x="55180" y="467710"/>
                    <a:pt x="204952" y="583324"/>
                  </a:cubicBezTo>
                  <a:cubicBezTo>
                    <a:pt x="354724" y="698938"/>
                    <a:pt x="626679" y="696310"/>
                    <a:pt x="898634" y="693683"/>
                  </a:cubicBezTo>
                </a:path>
              </a:pathLst>
            </a:cu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097583" y="3803855"/>
                <a:ext cx="5389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𝒂</m:t>
                      </m:r>
                    </m:oMath>
                  </m:oMathPara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583" y="3803855"/>
                <a:ext cx="53893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057400" y="785318"/>
                <a:ext cx="4796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𝒄</m:t>
                      </m:r>
                    </m:oMath>
                  </m:oMathPara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785318"/>
                <a:ext cx="479618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795950" y="2811371"/>
                <a:ext cx="4796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𝒄</m:t>
                      </m:r>
                    </m:oMath>
                  </m:oMathPara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950" y="2811371"/>
                <a:ext cx="479618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3396150" y="2475186"/>
            <a:ext cx="813243" cy="1011904"/>
            <a:chOff x="3396150" y="2475186"/>
            <a:chExt cx="813243" cy="10119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396150" y="2963870"/>
                  <a:ext cx="53893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800" b="1" i="1" smtClean="0">
                            <a:latin typeface="Cambria Math"/>
                            <a:ea typeface="Cambria Math"/>
                          </a:rPr>
                          <m:t>𝜷</m:t>
                        </m:r>
                      </m:oMath>
                    </m:oMathPara>
                  </a14:m>
                  <a:endParaRPr lang="en-IN" sz="2800" b="1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6150" y="2963870"/>
                  <a:ext cx="538930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Freeform 5"/>
            <p:cNvSpPr/>
            <p:nvPr/>
          </p:nvSpPr>
          <p:spPr>
            <a:xfrm>
              <a:off x="3665615" y="2475186"/>
              <a:ext cx="543778" cy="409904"/>
            </a:xfrm>
            <a:custGeom>
              <a:avLst/>
              <a:gdLst>
                <a:gd name="connsiteX0" fmla="*/ 6486 w 605576"/>
                <a:gd name="connsiteY0" fmla="*/ 0 h 409904"/>
                <a:gd name="connsiteX1" fmla="*/ 85314 w 605576"/>
                <a:gd name="connsiteY1" fmla="*/ 315311 h 409904"/>
                <a:gd name="connsiteX2" fmla="*/ 605576 w 605576"/>
                <a:gd name="connsiteY2" fmla="*/ 409904 h 40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5576" h="409904">
                  <a:moveTo>
                    <a:pt x="6486" y="0"/>
                  </a:moveTo>
                  <a:cubicBezTo>
                    <a:pt x="-4024" y="123497"/>
                    <a:pt x="-14534" y="246994"/>
                    <a:pt x="85314" y="315311"/>
                  </a:cubicBezTo>
                  <a:cubicBezTo>
                    <a:pt x="185162" y="383628"/>
                    <a:pt x="508355" y="396766"/>
                    <a:pt x="605576" y="409904"/>
                  </a:cubicBezTo>
                </a:path>
              </a:pathLst>
            </a:cu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4033" y="2162100"/>
            <a:ext cx="691801" cy="591406"/>
            <a:chOff x="664033" y="2162100"/>
            <a:chExt cx="691801" cy="5914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664033" y="2162100"/>
                  <a:ext cx="53893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800" b="1" i="1" smtClean="0">
                            <a:latin typeface="Cambria Math"/>
                            <a:ea typeface="Cambria Math"/>
                          </a:rPr>
                          <m:t>𝜶</m:t>
                        </m:r>
                      </m:oMath>
                    </m:oMathPara>
                  </a14:m>
                  <a:endParaRPr lang="en-IN" sz="2800" b="1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033" y="2162100"/>
                  <a:ext cx="538930" cy="5232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Freeform 8"/>
            <p:cNvSpPr/>
            <p:nvPr/>
          </p:nvSpPr>
          <p:spPr>
            <a:xfrm>
              <a:off x="756745" y="2554014"/>
              <a:ext cx="599089" cy="199492"/>
            </a:xfrm>
            <a:custGeom>
              <a:avLst/>
              <a:gdLst>
                <a:gd name="connsiteX0" fmla="*/ 0 w 599089"/>
                <a:gd name="connsiteY0" fmla="*/ 157655 h 199492"/>
                <a:gd name="connsiteX1" fmla="*/ 346841 w 599089"/>
                <a:gd name="connsiteY1" fmla="*/ 189186 h 199492"/>
                <a:gd name="connsiteX2" fmla="*/ 599089 w 599089"/>
                <a:gd name="connsiteY2" fmla="*/ 0 h 19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9089" h="199492">
                  <a:moveTo>
                    <a:pt x="0" y="157655"/>
                  </a:moveTo>
                  <a:cubicBezTo>
                    <a:pt x="123496" y="186558"/>
                    <a:pt x="246993" y="215462"/>
                    <a:pt x="346841" y="189186"/>
                  </a:cubicBezTo>
                  <a:cubicBezTo>
                    <a:pt x="446689" y="162910"/>
                    <a:pt x="551792" y="44669"/>
                    <a:pt x="599089" y="0"/>
                  </a:cubicBezTo>
                </a:path>
              </a:pathLst>
            </a:cu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87821" y="4203183"/>
            <a:ext cx="961696" cy="752370"/>
            <a:chOff x="1087821" y="4203183"/>
            <a:chExt cx="961696" cy="7523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1260399" y="4432333"/>
                  <a:ext cx="52289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800" b="1" i="1" smtClean="0">
                            <a:latin typeface="Cambria Math"/>
                            <a:ea typeface="Cambria Math"/>
                          </a:rPr>
                          <m:t>𝜽</m:t>
                        </m:r>
                      </m:oMath>
                    </m:oMathPara>
                  </a14:m>
                  <a:endParaRPr lang="en-IN" sz="2800" b="1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0399" y="4432333"/>
                  <a:ext cx="522899" cy="52322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Freeform 9"/>
            <p:cNvSpPr/>
            <p:nvPr/>
          </p:nvSpPr>
          <p:spPr>
            <a:xfrm>
              <a:off x="1087821" y="4203183"/>
              <a:ext cx="961696" cy="416114"/>
            </a:xfrm>
            <a:custGeom>
              <a:avLst/>
              <a:gdLst>
                <a:gd name="connsiteX0" fmla="*/ 0 w 961696"/>
                <a:gd name="connsiteY0" fmla="*/ 85038 h 416114"/>
                <a:gd name="connsiteX1" fmla="*/ 472965 w 961696"/>
                <a:gd name="connsiteY1" fmla="*/ 21976 h 416114"/>
                <a:gd name="connsiteX2" fmla="*/ 961696 w 961696"/>
                <a:gd name="connsiteY2" fmla="*/ 416114 h 4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1696" h="416114">
                  <a:moveTo>
                    <a:pt x="0" y="85038"/>
                  </a:moveTo>
                  <a:cubicBezTo>
                    <a:pt x="156341" y="25917"/>
                    <a:pt x="312682" y="-33203"/>
                    <a:pt x="472965" y="21976"/>
                  </a:cubicBezTo>
                  <a:cubicBezTo>
                    <a:pt x="633248" y="77155"/>
                    <a:pt x="797472" y="246634"/>
                    <a:pt x="961696" y="416114"/>
                  </a:cubicBezTo>
                </a:path>
              </a:pathLst>
            </a:cu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932386" y="4377862"/>
            <a:ext cx="993228" cy="577691"/>
            <a:chOff x="2932386" y="4377862"/>
            <a:chExt cx="993228" cy="5776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198949" y="4432333"/>
                  <a:ext cx="53893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800" b="1" i="1" smtClean="0">
                            <a:latin typeface="Cambria Math"/>
                            <a:ea typeface="Cambria Math"/>
                          </a:rPr>
                          <m:t>∅</m:t>
                        </m:r>
                      </m:oMath>
                    </m:oMathPara>
                  </a14:m>
                  <a:endParaRPr lang="en-IN" sz="2800" b="1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8949" y="4432333"/>
                  <a:ext cx="538930" cy="52322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Freeform 12"/>
            <p:cNvSpPr/>
            <p:nvPr/>
          </p:nvSpPr>
          <p:spPr>
            <a:xfrm>
              <a:off x="2932386" y="4377862"/>
              <a:ext cx="993228" cy="225669"/>
            </a:xfrm>
            <a:custGeom>
              <a:avLst/>
              <a:gdLst>
                <a:gd name="connsiteX0" fmla="*/ 0 w 993228"/>
                <a:gd name="connsiteY0" fmla="*/ 225669 h 225669"/>
                <a:gd name="connsiteX1" fmla="*/ 378373 w 993228"/>
                <a:gd name="connsiteY1" fmla="*/ 4952 h 225669"/>
                <a:gd name="connsiteX2" fmla="*/ 993228 w 993228"/>
                <a:gd name="connsiteY2" fmla="*/ 68014 h 22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3228" h="225669">
                  <a:moveTo>
                    <a:pt x="0" y="225669"/>
                  </a:moveTo>
                  <a:cubicBezTo>
                    <a:pt x="106417" y="128448"/>
                    <a:pt x="212835" y="31228"/>
                    <a:pt x="378373" y="4952"/>
                  </a:cubicBezTo>
                  <a:cubicBezTo>
                    <a:pt x="543911" y="-21324"/>
                    <a:pt x="890752" y="65387"/>
                    <a:pt x="993228" y="68014"/>
                  </a:cubicBezTo>
                </a:path>
              </a:pathLst>
            </a:cu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795950" y="4901660"/>
            <a:ext cx="700408" cy="710864"/>
            <a:chOff x="1795950" y="4901660"/>
            <a:chExt cx="700408" cy="7108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1795950" y="4967137"/>
                  <a:ext cx="52289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800" b="1" i="1" smtClean="0">
                            <a:latin typeface="Cambria Math"/>
                            <a:ea typeface="Cambria Math"/>
                          </a:rPr>
                          <m:t>𝜸</m:t>
                        </m:r>
                      </m:oMath>
                    </m:oMathPara>
                  </a14:m>
                  <a:endParaRPr lang="en-IN" sz="2800" b="1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950" y="4967137"/>
                  <a:ext cx="522899" cy="52322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Freeform 13"/>
            <p:cNvSpPr/>
            <p:nvPr/>
          </p:nvSpPr>
          <p:spPr>
            <a:xfrm>
              <a:off x="1907628" y="4901660"/>
              <a:ext cx="588730" cy="710864"/>
            </a:xfrm>
            <a:custGeom>
              <a:avLst/>
              <a:gdLst>
                <a:gd name="connsiteX0" fmla="*/ 0 w 588730"/>
                <a:gd name="connsiteY0" fmla="*/ 1416 h 710864"/>
                <a:gd name="connsiteX1" fmla="*/ 504496 w 588730"/>
                <a:gd name="connsiteY1" fmla="*/ 111774 h 710864"/>
                <a:gd name="connsiteX2" fmla="*/ 583324 w 588730"/>
                <a:gd name="connsiteY2" fmla="*/ 710864 h 710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8730" h="710864">
                  <a:moveTo>
                    <a:pt x="0" y="1416"/>
                  </a:moveTo>
                  <a:cubicBezTo>
                    <a:pt x="203637" y="-2526"/>
                    <a:pt x="407275" y="-6467"/>
                    <a:pt x="504496" y="111774"/>
                  </a:cubicBezTo>
                  <a:cubicBezTo>
                    <a:pt x="601717" y="230015"/>
                    <a:pt x="592520" y="470439"/>
                    <a:pt x="583324" y="710864"/>
                  </a:cubicBezTo>
                </a:path>
              </a:pathLst>
            </a:cu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18" b="69781"/>
          <a:stretch/>
        </p:blipFill>
        <p:spPr bwMode="auto">
          <a:xfrm>
            <a:off x="4636513" y="1526874"/>
            <a:ext cx="4117565" cy="43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6" t="34112" r="3992"/>
          <a:stretch/>
        </p:blipFill>
        <p:spPr bwMode="auto">
          <a:xfrm>
            <a:off x="4789317" y="2208357"/>
            <a:ext cx="3629469" cy="95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529" y="3937371"/>
            <a:ext cx="2533043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601" y="5118313"/>
            <a:ext cx="2628900" cy="104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69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ts val="4300"/>
              </a:lnSpc>
            </a:pPr>
            <a:r>
              <a:rPr lang="en-IN" sz="2400" dirty="0">
                <a:effectLst/>
                <a:latin typeface="Bell MT" pitchFamily="18" charset="0"/>
              </a:rPr>
              <a:t>3.1 SATELLITE STATION AND REDUCTION TO CENTRE</a:t>
            </a:r>
            <a:endParaRPr lang="en-IN" sz="2400" dirty="0">
              <a:effectLst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295400"/>
            <a:ext cx="403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1295400"/>
            <a:ext cx="3200400" cy="434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657600" y="1295400"/>
            <a:ext cx="838200" cy="434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71600" y="5638800"/>
            <a:ext cx="228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371600" y="1295400"/>
            <a:ext cx="3124200" cy="434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200" y="1295400"/>
            <a:ext cx="914400" cy="434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6309" y="649069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</a:t>
            </a:r>
            <a:endParaRPr lang="en-IN" sz="36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4033" y="531563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</a:t>
            </a:r>
            <a:endParaRPr lang="en-IN" sz="36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7654" y="5315634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</a:t>
            </a:r>
            <a:endParaRPr lang="en-IN" sz="36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5800" y="722669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</a:t>
            </a:r>
            <a:endParaRPr lang="en-IN" sz="36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29339" y="1074099"/>
            <a:ext cx="1556088" cy="1051214"/>
            <a:chOff x="429339" y="1074099"/>
            <a:chExt cx="1556088" cy="1051214"/>
          </a:xfrm>
        </p:grpSpPr>
        <p:sp>
          <p:nvSpPr>
            <p:cNvPr id="23" name="Arc 22"/>
            <p:cNvSpPr/>
            <p:nvPr/>
          </p:nvSpPr>
          <p:spPr>
            <a:xfrm rot="3954962">
              <a:off x="450414" y="1053024"/>
              <a:ext cx="905550" cy="947700"/>
            </a:xfrm>
            <a:prstGeom prst="arc">
              <a:avLst>
                <a:gd name="adj1" fmla="val 16200000"/>
                <a:gd name="adj2" fmla="val 1076688"/>
              </a:avLst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sz="28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274527" y="1602093"/>
                  <a:ext cx="71090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1" i="1" smtClean="0">
                                <a:latin typeface="Cambria Math"/>
                                <a:ea typeface="Cambria Math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𝑨</m:t>
                            </m:r>
                          </m:sub>
                        </m:sSub>
                      </m:oMath>
                    </m:oMathPara>
                  </a14:m>
                  <a:endParaRPr lang="en-IN" sz="2800" b="1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4527" y="1602093"/>
                  <a:ext cx="710900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211844" y="5700355"/>
                <a:ext cx="5293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𝒅</m:t>
                      </m:r>
                    </m:oMath>
                  </m:oMathPara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844" y="5700355"/>
                <a:ext cx="52931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2938685" y="1308538"/>
            <a:ext cx="1428363" cy="816775"/>
            <a:chOff x="2938685" y="1308538"/>
            <a:chExt cx="1428363" cy="816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938685" y="1602093"/>
                  <a:ext cx="72693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1" i="1" smtClean="0">
                                <a:latin typeface="Cambria Math"/>
                                <a:ea typeface="Cambria Math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𝑩</m:t>
                            </m:r>
                          </m:sub>
                        </m:sSub>
                      </m:oMath>
                    </m:oMathPara>
                  </a14:m>
                  <a:endParaRPr lang="en-IN" sz="2800" b="1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8685" y="1602093"/>
                  <a:ext cx="726930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Freeform 30"/>
            <p:cNvSpPr/>
            <p:nvPr/>
          </p:nvSpPr>
          <p:spPr>
            <a:xfrm>
              <a:off x="3468414" y="1308538"/>
              <a:ext cx="898634" cy="694466"/>
            </a:xfrm>
            <a:custGeom>
              <a:avLst/>
              <a:gdLst>
                <a:gd name="connsiteX0" fmla="*/ 0 w 898634"/>
                <a:gd name="connsiteY0" fmla="*/ 0 h 694466"/>
                <a:gd name="connsiteX1" fmla="*/ 204952 w 898634"/>
                <a:gd name="connsiteY1" fmla="*/ 583324 h 694466"/>
                <a:gd name="connsiteX2" fmla="*/ 898634 w 898634"/>
                <a:gd name="connsiteY2" fmla="*/ 693683 h 694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8634" h="694466">
                  <a:moveTo>
                    <a:pt x="0" y="0"/>
                  </a:moveTo>
                  <a:cubicBezTo>
                    <a:pt x="27590" y="233855"/>
                    <a:pt x="55180" y="467710"/>
                    <a:pt x="204952" y="583324"/>
                  </a:cubicBezTo>
                  <a:cubicBezTo>
                    <a:pt x="354724" y="698938"/>
                    <a:pt x="626679" y="696310"/>
                    <a:pt x="898634" y="693683"/>
                  </a:cubicBezTo>
                </a:path>
              </a:pathLst>
            </a:cu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097583" y="3803855"/>
                <a:ext cx="5389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𝒂</m:t>
                      </m:r>
                    </m:oMath>
                  </m:oMathPara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583" y="3803855"/>
                <a:ext cx="53893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057400" y="785318"/>
                <a:ext cx="4796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𝒄</m:t>
                      </m:r>
                    </m:oMath>
                  </m:oMathPara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785318"/>
                <a:ext cx="479618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795950" y="2811371"/>
                <a:ext cx="4796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𝒄</m:t>
                      </m:r>
                    </m:oMath>
                  </m:oMathPara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950" y="2811371"/>
                <a:ext cx="479618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3396150" y="2475186"/>
            <a:ext cx="813243" cy="1011904"/>
            <a:chOff x="3396150" y="2475186"/>
            <a:chExt cx="813243" cy="10119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396150" y="2963870"/>
                  <a:ext cx="53893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800" b="1" i="1" smtClean="0">
                            <a:latin typeface="Cambria Math"/>
                            <a:ea typeface="Cambria Math"/>
                          </a:rPr>
                          <m:t>𝜷</m:t>
                        </m:r>
                      </m:oMath>
                    </m:oMathPara>
                  </a14:m>
                  <a:endParaRPr lang="en-IN" sz="2800" b="1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6150" y="2963870"/>
                  <a:ext cx="538930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Freeform 5"/>
            <p:cNvSpPr/>
            <p:nvPr/>
          </p:nvSpPr>
          <p:spPr>
            <a:xfrm>
              <a:off x="3665615" y="2475186"/>
              <a:ext cx="543778" cy="409904"/>
            </a:xfrm>
            <a:custGeom>
              <a:avLst/>
              <a:gdLst>
                <a:gd name="connsiteX0" fmla="*/ 6486 w 605576"/>
                <a:gd name="connsiteY0" fmla="*/ 0 h 409904"/>
                <a:gd name="connsiteX1" fmla="*/ 85314 w 605576"/>
                <a:gd name="connsiteY1" fmla="*/ 315311 h 409904"/>
                <a:gd name="connsiteX2" fmla="*/ 605576 w 605576"/>
                <a:gd name="connsiteY2" fmla="*/ 409904 h 40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5576" h="409904">
                  <a:moveTo>
                    <a:pt x="6486" y="0"/>
                  </a:moveTo>
                  <a:cubicBezTo>
                    <a:pt x="-4024" y="123497"/>
                    <a:pt x="-14534" y="246994"/>
                    <a:pt x="85314" y="315311"/>
                  </a:cubicBezTo>
                  <a:cubicBezTo>
                    <a:pt x="185162" y="383628"/>
                    <a:pt x="508355" y="396766"/>
                    <a:pt x="605576" y="409904"/>
                  </a:cubicBezTo>
                </a:path>
              </a:pathLst>
            </a:cu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4033" y="2162100"/>
            <a:ext cx="691801" cy="591406"/>
            <a:chOff x="664033" y="2162100"/>
            <a:chExt cx="691801" cy="5914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664033" y="2162100"/>
                  <a:ext cx="53893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800" b="1" i="1" smtClean="0">
                            <a:latin typeface="Cambria Math"/>
                            <a:ea typeface="Cambria Math"/>
                          </a:rPr>
                          <m:t>𝜶</m:t>
                        </m:r>
                      </m:oMath>
                    </m:oMathPara>
                  </a14:m>
                  <a:endParaRPr lang="en-IN" sz="2800" b="1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033" y="2162100"/>
                  <a:ext cx="538930" cy="5232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Freeform 8"/>
            <p:cNvSpPr/>
            <p:nvPr/>
          </p:nvSpPr>
          <p:spPr>
            <a:xfrm>
              <a:off x="756745" y="2554014"/>
              <a:ext cx="599089" cy="199492"/>
            </a:xfrm>
            <a:custGeom>
              <a:avLst/>
              <a:gdLst>
                <a:gd name="connsiteX0" fmla="*/ 0 w 599089"/>
                <a:gd name="connsiteY0" fmla="*/ 157655 h 199492"/>
                <a:gd name="connsiteX1" fmla="*/ 346841 w 599089"/>
                <a:gd name="connsiteY1" fmla="*/ 189186 h 199492"/>
                <a:gd name="connsiteX2" fmla="*/ 599089 w 599089"/>
                <a:gd name="connsiteY2" fmla="*/ 0 h 19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9089" h="199492">
                  <a:moveTo>
                    <a:pt x="0" y="157655"/>
                  </a:moveTo>
                  <a:cubicBezTo>
                    <a:pt x="123496" y="186558"/>
                    <a:pt x="246993" y="215462"/>
                    <a:pt x="346841" y="189186"/>
                  </a:cubicBezTo>
                  <a:cubicBezTo>
                    <a:pt x="446689" y="162910"/>
                    <a:pt x="551792" y="44669"/>
                    <a:pt x="599089" y="0"/>
                  </a:cubicBezTo>
                </a:path>
              </a:pathLst>
            </a:cu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87821" y="4203183"/>
            <a:ext cx="961696" cy="752370"/>
            <a:chOff x="1087821" y="4203183"/>
            <a:chExt cx="961696" cy="7523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1260399" y="4432333"/>
                  <a:ext cx="52289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800" b="1" i="1" smtClean="0">
                            <a:latin typeface="Cambria Math"/>
                            <a:ea typeface="Cambria Math"/>
                          </a:rPr>
                          <m:t>𝜽</m:t>
                        </m:r>
                      </m:oMath>
                    </m:oMathPara>
                  </a14:m>
                  <a:endParaRPr lang="en-IN" sz="2800" b="1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0399" y="4432333"/>
                  <a:ext cx="522899" cy="52322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Freeform 9"/>
            <p:cNvSpPr/>
            <p:nvPr/>
          </p:nvSpPr>
          <p:spPr>
            <a:xfrm>
              <a:off x="1087821" y="4203183"/>
              <a:ext cx="961696" cy="416114"/>
            </a:xfrm>
            <a:custGeom>
              <a:avLst/>
              <a:gdLst>
                <a:gd name="connsiteX0" fmla="*/ 0 w 961696"/>
                <a:gd name="connsiteY0" fmla="*/ 85038 h 416114"/>
                <a:gd name="connsiteX1" fmla="*/ 472965 w 961696"/>
                <a:gd name="connsiteY1" fmla="*/ 21976 h 416114"/>
                <a:gd name="connsiteX2" fmla="*/ 961696 w 961696"/>
                <a:gd name="connsiteY2" fmla="*/ 416114 h 4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1696" h="416114">
                  <a:moveTo>
                    <a:pt x="0" y="85038"/>
                  </a:moveTo>
                  <a:cubicBezTo>
                    <a:pt x="156341" y="25917"/>
                    <a:pt x="312682" y="-33203"/>
                    <a:pt x="472965" y="21976"/>
                  </a:cubicBezTo>
                  <a:cubicBezTo>
                    <a:pt x="633248" y="77155"/>
                    <a:pt x="797472" y="246634"/>
                    <a:pt x="961696" y="416114"/>
                  </a:cubicBezTo>
                </a:path>
              </a:pathLst>
            </a:cu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932386" y="4377862"/>
            <a:ext cx="993228" cy="577691"/>
            <a:chOff x="2932386" y="4377862"/>
            <a:chExt cx="993228" cy="5776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198949" y="4432333"/>
                  <a:ext cx="53893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800" b="1" i="1" smtClean="0">
                            <a:latin typeface="Cambria Math"/>
                            <a:ea typeface="Cambria Math"/>
                          </a:rPr>
                          <m:t>∅</m:t>
                        </m:r>
                      </m:oMath>
                    </m:oMathPara>
                  </a14:m>
                  <a:endParaRPr lang="en-IN" sz="2800" b="1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8949" y="4432333"/>
                  <a:ext cx="538930" cy="52322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Freeform 12"/>
            <p:cNvSpPr/>
            <p:nvPr/>
          </p:nvSpPr>
          <p:spPr>
            <a:xfrm>
              <a:off x="2932386" y="4377862"/>
              <a:ext cx="993228" cy="225669"/>
            </a:xfrm>
            <a:custGeom>
              <a:avLst/>
              <a:gdLst>
                <a:gd name="connsiteX0" fmla="*/ 0 w 993228"/>
                <a:gd name="connsiteY0" fmla="*/ 225669 h 225669"/>
                <a:gd name="connsiteX1" fmla="*/ 378373 w 993228"/>
                <a:gd name="connsiteY1" fmla="*/ 4952 h 225669"/>
                <a:gd name="connsiteX2" fmla="*/ 993228 w 993228"/>
                <a:gd name="connsiteY2" fmla="*/ 68014 h 22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3228" h="225669">
                  <a:moveTo>
                    <a:pt x="0" y="225669"/>
                  </a:moveTo>
                  <a:cubicBezTo>
                    <a:pt x="106417" y="128448"/>
                    <a:pt x="212835" y="31228"/>
                    <a:pt x="378373" y="4952"/>
                  </a:cubicBezTo>
                  <a:cubicBezTo>
                    <a:pt x="543911" y="-21324"/>
                    <a:pt x="890752" y="65387"/>
                    <a:pt x="993228" y="68014"/>
                  </a:cubicBezTo>
                </a:path>
              </a:pathLst>
            </a:cu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795950" y="4901660"/>
            <a:ext cx="700408" cy="710864"/>
            <a:chOff x="1795950" y="4901660"/>
            <a:chExt cx="700408" cy="7108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1795950" y="4967137"/>
                  <a:ext cx="52289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800" b="1" i="1" smtClean="0">
                            <a:latin typeface="Cambria Math"/>
                            <a:ea typeface="Cambria Math"/>
                          </a:rPr>
                          <m:t>𝜸</m:t>
                        </m:r>
                      </m:oMath>
                    </m:oMathPara>
                  </a14:m>
                  <a:endParaRPr lang="en-IN" sz="2800" b="1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950" y="4967137"/>
                  <a:ext cx="522899" cy="52322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Freeform 13"/>
            <p:cNvSpPr/>
            <p:nvPr/>
          </p:nvSpPr>
          <p:spPr>
            <a:xfrm>
              <a:off x="1907628" y="4901660"/>
              <a:ext cx="588730" cy="710864"/>
            </a:xfrm>
            <a:custGeom>
              <a:avLst/>
              <a:gdLst>
                <a:gd name="connsiteX0" fmla="*/ 0 w 588730"/>
                <a:gd name="connsiteY0" fmla="*/ 1416 h 710864"/>
                <a:gd name="connsiteX1" fmla="*/ 504496 w 588730"/>
                <a:gd name="connsiteY1" fmla="*/ 111774 h 710864"/>
                <a:gd name="connsiteX2" fmla="*/ 583324 w 588730"/>
                <a:gd name="connsiteY2" fmla="*/ 710864 h 710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8730" h="710864">
                  <a:moveTo>
                    <a:pt x="0" y="1416"/>
                  </a:moveTo>
                  <a:cubicBezTo>
                    <a:pt x="203637" y="-2526"/>
                    <a:pt x="407275" y="-6467"/>
                    <a:pt x="504496" y="111774"/>
                  </a:cubicBezTo>
                  <a:cubicBezTo>
                    <a:pt x="601717" y="230015"/>
                    <a:pt x="592520" y="470439"/>
                    <a:pt x="583324" y="710864"/>
                  </a:cubicBezTo>
                </a:path>
              </a:pathLst>
            </a:cu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021" y="1655771"/>
            <a:ext cx="3972346" cy="34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2306097"/>
            <a:ext cx="2620547" cy="1028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824" y="3716563"/>
            <a:ext cx="2838488" cy="77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067" y="4603531"/>
            <a:ext cx="2060409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5714807"/>
            <a:ext cx="2551233" cy="91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6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ts val="4300"/>
              </a:lnSpc>
            </a:pPr>
            <a:r>
              <a:rPr lang="en-IN" sz="2400" dirty="0">
                <a:effectLst/>
                <a:latin typeface="Bell MT" pitchFamily="18" charset="0"/>
              </a:rPr>
              <a:t>3.1 SATELLITE STATION AND REDUCTION TO CENTRE</a:t>
            </a:r>
            <a:endParaRPr lang="en-IN" sz="2400" dirty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838200"/>
            <a:ext cx="807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As the satellite station S is chosen very close to the main station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algn="just"/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angles 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β are extremely small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Therefore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, taking 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Sin α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= α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, Sin β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= β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radians.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5160" y="2969009"/>
            <a:ext cx="3568194" cy="752804"/>
            <a:chOff x="1319011" y="2895600"/>
            <a:chExt cx="4771371" cy="982389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011" y="2895600"/>
              <a:ext cx="3092706" cy="982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411717" y="3058954"/>
              <a:ext cx="167866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IN" sz="2800" dirty="0">
                  <a:latin typeface="Times New Roman" pitchFamily="18" charset="0"/>
                  <a:cs typeface="Times New Roman" pitchFamily="18" charset="0"/>
                </a:rPr>
                <a:t>in radians.</a:t>
              </a:r>
            </a:p>
          </p:txBody>
        </p:sp>
      </p:grp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99896"/>
            <a:ext cx="4953000" cy="949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52688" y="4267200"/>
            <a:ext cx="3414457" cy="949531"/>
            <a:chOff x="252688" y="4267200"/>
            <a:chExt cx="3414457" cy="949531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688" y="4267200"/>
              <a:ext cx="2185712" cy="949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411782" y="4394014"/>
              <a:ext cx="1255363" cy="400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IN" sz="2800" dirty="0">
                  <a:latin typeface="Times New Roman" pitchFamily="18" charset="0"/>
                  <a:cs typeface="Times New Roman" pitchFamily="18" charset="0"/>
                </a:rPr>
                <a:t>in radians.</a:t>
              </a:r>
            </a:p>
          </p:txBody>
        </p:sp>
      </p:grp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452" y="4321216"/>
            <a:ext cx="4267200" cy="81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96766" y="5608214"/>
            <a:ext cx="84568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/>
              <a:t> a </a:t>
            </a:r>
            <a:r>
              <a:rPr lang="en-IN" sz="2400" dirty="0" smtClean="0"/>
              <a:t>,b , d, γ and θ </a:t>
            </a:r>
            <a:r>
              <a:rPr lang="en-IN" sz="2400" dirty="0"/>
              <a:t>are known quantities, therefore, the values of  α</a:t>
            </a:r>
            <a:r>
              <a:rPr lang="en-IN" sz="2400" dirty="0" smtClean="0"/>
              <a:t>,</a:t>
            </a:r>
            <a:r>
              <a:rPr lang="en-IN" sz="2400" dirty="0"/>
              <a:t> β </a:t>
            </a:r>
            <a:r>
              <a:rPr lang="en-IN" sz="2400" dirty="0" smtClean="0"/>
              <a:t>and </a:t>
            </a:r>
            <a:r>
              <a:rPr lang="en-IN" sz="2400" dirty="0"/>
              <a:t>can </a:t>
            </a:r>
            <a:r>
              <a:rPr lang="en-IN" sz="2400" dirty="0" smtClean="0"/>
              <a:t>be computed</a:t>
            </a:r>
            <a:r>
              <a:rPr lang="en-IN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115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ts val="4300"/>
              </a:lnSpc>
            </a:pPr>
            <a:r>
              <a:rPr lang="en-IN" sz="2400" dirty="0">
                <a:effectLst/>
                <a:latin typeface="Bell MT" pitchFamily="18" charset="0"/>
              </a:rPr>
              <a:t>3.1 SATELLITE STATION AND REDUCTION TO CENTRE</a:t>
            </a:r>
            <a:endParaRPr lang="en-IN" sz="240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04900"/>
            <a:ext cx="506281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64134"/>
            <a:ext cx="2743200" cy="53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3632508"/>
            <a:ext cx="75269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/>
              <a:t>Above gives </a:t>
            </a:r>
            <a:r>
              <a:rPr lang="en-IN" sz="2400" dirty="0"/>
              <a:t>the value of </a:t>
            </a:r>
            <a:r>
              <a:rPr lang="en-IN" sz="2400" dirty="0" smtClean="0"/>
              <a:t>φ when </a:t>
            </a:r>
            <a:r>
              <a:rPr lang="en-IN" sz="2400" dirty="0"/>
              <a:t>the satellite station </a:t>
            </a:r>
            <a:r>
              <a:rPr lang="en-IN" sz="2400" i="1" u="sng" dirty="0" smtClean="0">
                <a:solidFill>
                  <a:srgbClr val="FF0000"/>
                </a:solidFill>
              </a:rPr>
              <a:t>S is </a:t>
            </a:r>
            <a:r>
              <a:rPr lang="en-IN" sz="2400" i="1" u="sng" dirty="0">
                <a:solidFill>
                  <a:srgbClr val="FF0000"/>
                </a:solidFill>
              </a:rPr>
              <a:t>to the left of the main station C.</a:t>
            </a:r>
          </a:p>
        </p:txBody>
      </p:sp>
    </p:spTree>
    <p:extLst>
      <p:ext uri="{BB962C8B-B14F-4D97-AF65-F5344CB8AC3E}">
        <p14:creationId xmlns:p14="http://schemas.microsoft.com/office/powerpoint/2010/main" val="202492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ts val="4300"/>
              </a:lnSpc>
            </a:pPr>
            <a:r>
              <a:rPr lang="en-IN" sz="2400" dirty="0">
                <a:effectLst/>
                <a:latin typeface="Bell MT" pitchFamily="18" charset="0"/>
              </a:rPr>
              <a:t>3.1 SATELLITE STATION AND REDUCTION TO CENTRE</a:t>
            </a:r>
            <a:endParaRPr lang="en-IN" sz="2400" dirty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943039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/>
              <a:t>Four cases can occur depending on the </a:t>
            </a:r>
            <a:r>
              <a:rPr lang="en-IN" sz="2400" dirty="0" smtClean="0"/>
              <a:t>field conditions</a:t>
            </a:r>
            <a:endParaRPr lang="en-IN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4800600" cy="482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73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ts val="4300"/>
              </a:lnSpc>
            </a:pPr>
            <a:r>
              <a:rPr lang="en-IN" sz="2400" dirty="0">
                <a:effectLst/>
                <a:latin typeface="Bell MT" pitchFamily="18" charset="0"/>
              </a:rPr>
              <a:t>3.1 SATELLITE STATION AND REDUCTION TO CENTRE</a:t>
            </a:r>
            <a:endParaRPr lang="en-IN" sz="2400" dirty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943039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/>
              <a:t>1</a:t>
            </a:r>
            <a:r>
              <a:rPr lang="en-IN" sz="2400" baseline="30000" dirty="0" smtClean="0"/>
              <a:t>st</a:t>
            </a:r>
            <a:r>
              <a:rPr lang="en-IN" sz="2400" dirty="0" smtClean="0"/>
              <a:t> case : S is in left of C</a:t>
            </a:r>
            <a:endParaRPr lang="en-IN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81708"/>
            <a:ext cx="3848100" cy="450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84" y="5177754"/>
            <a:ext cx="2743200" cy="53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07428" y="2895600"/>
            <a:ext cx="4730240" cy="851131"/>
            <a:chOff x="375160" y="4321273"/>
            <a:chExt cx="5263640" cy="949457"/>
          </a:xfrm>
        </p:grpSpPr>
        <p:grpSp>
          <p:nvGrpSpPr>
            <p:cNvPr id="6" name="Group 5"/>
            <p:cNvGrpSpPr/>
            <p:nvPr/>
          </p:nvGrpSpPr>
          <p:grpSpPr>
            <a:xfrm>
              <a:off x="375160" y="4419600"/>
              <a:ext cx="3568194" cy="752804"/>
              <a:chOff x="1319011" y="2895600"/>
              <a:chExt cx="4771371" cy="982389"/>
            </a:xfrm>
          </p:grpSpPr>
          <p:pic>
            <p:nvPicPr>
              <p:cNvPr id="8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9011" y="2895600"/>
                <a:ext cx="3092706" cy="9823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4411717" y="3058954"/>
                <a:ext cx="16786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IN" sz="2800" dirty="0">
                    <a:latin typeface="Times New Roman" pitchFamily="18" charset="0"/>
                    <a:cs typeface="Times New Roman" pitchFamily="18" charset="0"/>
                  </a:rPr>
                  <a:t>in radians.</a:t>
                </a:r>
              </a:p>
            </p:txBody>
          </p:sp>
        </p:grpSp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4321273"/>
              <a:ext cx="4953000" cy="949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8" y="3886200"/>
            <a:ext cx="4267200" cy="81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93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ts val="4300"/>
              </a:lnSpc>
            </a:pPr>
            <a:r>
              <a:rPr lang="en-IN" sz="2400" dirty="0">
                <a:effectLst/>
                <a:latin typeface="Bell MT" pitchFamily="18" charset="0"/>
              </a:rPr>
              <a:t>3.1 SATELLITE STATION AND REDUCTION TO CENTRE</a:t>
            </a:r>
            <a:endParaRPr lang="en-IN" sz="2400" dirty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943039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/>
              <a:t>2</a:t>
            </a:r>
            <a:r>
              <a:rPr lang="en-IN" sz="2400" baseline="30000" dirty="0" smtClean="0"/>
              <a:t>nd</a:t>
            </a:r>
            <a:r>
              <a:rPr lang="en-IN" sz="2400" dirty="0" smtClean="0"/>
              <a:t> case : S is in right of C</a:t>
            </a:r>
            <a:endParaRPr lang="en-IN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41" y="5878592"/>
            <a:ext cx="2488238" cy="53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4271" y="2286000"/>
                <a:ext cx="1928092" cy="781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func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71" y="2286000"/>
                <a:ext cx="1928092" cy="7811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54271" y="1676400"/>
            <a:ext cx="21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Triangle AC S2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1453" y="3194845"/>
                <a:ext cx="3649332" cy="787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𝟐𝟎𝟔𝟐𝟔𝟓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b="1" i="1" smtClean="0">
                          <a:latin typeface="Cambria Math"/>
                        </a:rPr>
                        <m:t>𝒅</m:t>
                      </m:r>
                      <m:r>
                        <a:rPr lang="en-US" sz="2400" b="1" i="1" smtClean="0">
                          <a:latin typeface="Cambria Math"/>
                        </a:rPr>
                        <m:t> ×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0" smtClean="0"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𝜸</m:t>
                              </m:r>
                            </m:e>
                          </m:func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53" y="3194845"/>
                <a:ext cx="3649332" cy="7877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4175" y="5554687"/>
                <a:ext cx="4412939" cy="795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𝟐𝟎𝟔𝟐𝟔𝟓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b="1" i="1" smtClean="0">
                          <a:latin typeface="Cambria Math"/>
                        </a:rPr>
                        <m:t>𝒅</m:t>
                      </m:r>
                      <m:r>
                        <a:rPr lang="en-US" sz="2400" b="1" i="1" smtClean="0">
                          <a:latin typeface="Cambria Math"/>
                        </a:rPr>
                        <m:t> ×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0" smtClean="0"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𝜽</m:t>
                              </m:r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𝜸</m:t>
                              </m:r>
                            </m:e>
                          </m:func>
                          <m:r>
                            <a:rPr lang="en-US" sz="2400" b="1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75" y="5554687"/>
                <a:ext cx="4412939" cy="7957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06671" y="4572000"/>
                <a:ext cx="2683107" cy="795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func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71" y="4572000"/>
                <a:ext cx="2683107" cy="7957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93837" y="4114809"/>
            <a:ext cx="20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Triangle BC S2</a:t>
            </a:r>
            <a:endParaRPr lang="en-IN" dirty="0"/>
          </a:p>
        </p:txBody>
      </p:sp>
      <p:grpSp>
        <p:nvGrpSpPr>
          <p:cNvPr id="9" name="Group 8"/>
          <p:cNvGrpSpPr/>
          <p:nvPr/>
        </p:nvGrpSpPr>
        <p:grpSpPr>
          <a:xfrm>
            <a:off x="4689793" y="770952"/>
            <a:ext cx="4267200" cy="4547937"/>
            <a:chOff x="4724400" y="943039"/>
            <a:chExt cx="4267200" cy="4547937"/>
          </a:xfrm>
        </p:grpSpPr>
        <p:grpSp>
          <p:nvGrpSpPr>
            <p:cNvPr id="5" name="Group 4"/>
            <p:cNvGrpSpPr/>
            <p:nvPr/>
          </p:nvGrpSpPr>
          <p:grpSpPr>
            <a:xfrm>
              <a:off x="4724400" y="943039"/>
              <a:ext cx="4267200" cy="4547937"/>
              <a:chOff x="4516821" y="911508"/>
              <a:chExt cx="4267200" cy="4547937"/>
            </a:xfrm>
          </p:grpSpPr>
          <p:pic>
            <p:nvPicPr>
              <p:cNvPr id="7170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6821" y="911508"/>
                <a:ext cx="4267200" cy="45479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6858000" y="3821668"/>
                    <a:ext cx="49725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IN" sz="280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oMath>
                      </m:oMathPara>
                    </a14:m>
                    <a:endParaRPr lang="en-IN" sz="2800" dirty="0"/>
                  </a:p>
                </p:txBody>
              </p:sp>
            </mc:Choice>
            <mc:Fallback xmlns="">
              <p:sp>
                <p:nvSpPr>
                  <p:cNvPr id="4" name="Text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58000" y="3821668"/>
                    <a:ext cx="497252" cy="52322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" name="TextBox 7"/>
            <p:cNvSpPr txBox="1"/>
            <p:nvPr/>
          </p:nvSpPr>
          <p:spPr>
            <a:xfrm>
              <a:off x="6652513" y="1143000"/>
              <a:ext cx="3417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</a:t>
              </a:r>
              <a:endParaRPr lang="en-IN" sz="2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76800" y="2805472"/>
              <a:ext cx="378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b</a:t>
              </a:r>
              <a:endParaRPr lang="en-IN" sz="2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11736" y="241488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a</a:t>
              </a:r>
              <a:endParaRPr lang="en-IN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9873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01000" cy="5334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 smtClean="0">
                <a:latin typeface="Calibri" pitchFamily="34" charset="0"/>
                <a:cs typeface="Calibri" pitchFamily="34" charset="0"/>
              </a:rPr>
              <a:t>Numerical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990600"/>
                <a:ext cx="8458200" cy="5021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IN" sz="2800" b="1" dirty="0" smtClean="0">
                    <a:latin typeface="Bell MT" pitchFamily="18" charset="0"/>
                  </a:rPr>
                  <a:t>Q. Compute </a:t>
                </a:r>
                <a:r>
                  <a:rPr lang="en-IN" sz="2800" b="1" dirty="0">
                    <a:latin typeface="Bell MT" pitchFamily="18" charset="0"/>
                  </a:rPr>
                  <a:t>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</a:rPr>
                          <m:t>𝑫</m:t>
                        </m:r>
                        <m:r>
                          <a:rPr lang="en-US" sz="28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𝑪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</a:rPr>
                          <m:t>𝑫</m:t>
                        </m:r>
                      </m:den>
                    </m:f>
                  </m:oMath>
                </a14:m>
                <a:r>
                  <a:rPr lang="en-IN" sz="2800" b="1" dirty="0" smtClean="0">
                    <a:latin typeface="Bell MT" pitchFamily="18" charset="0"/>
                  </a:rPr>
                  <a:t> for </a:t>
                </a:r>
                <a:r>
                  <a:rPr lang="en-IN" sz="2800" b="1" dirty="0">
                    <a:latin typeface="Bell MT" pitchFamily="18" charset="0"/>
                  </a:rPr>
                  <a:t>the </a:t>
                </a:r>
                <a:r>
                  <a:rPr lang="en-IN" sz="2800" b="1" dirty="0" smtClean="0">
                    <a:latin typeface="Bell MT" pitchFamily="18" charset="0"/>
                  </a:rPr>
                  <a:t>following </a:t>
                </a:r>
                <a:r>
                  <a:rPr lang="en-IN" sz="2800" b="1" dirty="0">
                    <a:latin typeface="Bell MT" pitchFamily="18" charset="0"/>
                  </a:rPr>
                  <a:t>triangulation figures if all the stations </a:t>
                </a:r>
                <a:r>
                  <a:rPr lang="en-IN" sz="2800" b="1" dirty="0" smtClean="0">
                    <a:latin typeface="Bell MT" pitchFamily="18" charset="0"/>
                  </a:rPr>
                  <a:t>have been </a:t>
                </a:r>
                <a:r>
                  <a:rPr lang="en-IN" sz="2800" b="1" dirty="0">
                    <a:latin typeface="Bell MT" pitchFamily="18" charset="0"/>
                  </a:rPr>
                  <a:t>occupied and all the lines have been observed in both directions </a:t>
                </a:r>
                <a:r>
                  <a:rPr lang="en-IN" sz="2800" b="1" dirty="0" smtClean="0">
                    <a:latin typeface="Bell MT" pitchFamily="18" charset="0"/>
                  </a:rPr>
                  <a:t>:</a:t>
                </a:r>
              </a:p>
              <a:p>
                <a:pPr algn="just"/>
                <a:endParaRPr lang="en-IN" sz="2800" b="1" dirty="0">
                  <a:latin typeface="Bell MT" pitchFamily="18" charset="0"/>
                </a:endParaRPr>
              </a:p>
              <a:p>
                <a:pPr algn="just"/>
                <a:r>
                  <a:rPr lang="en-IN" sz="2800" b="1" dirty="0">
                    <a:latin typeface="Bell MT" pitchFamily="18" charset="0"/>
                  </a:rPr>
                  <a:t>(i) A single triangle</a:t>
                </a:r>
              </a:p>
              <a:p>
                <a:pPr algn="just"/>
                <a:r>
                  <a:rPr lang="en-IN" sz="2800" b="1" dirty="0">
                    <a:latin typeface="Bell MT" pitchFamily="18" charset="0"/>
                  </a:rPr>
                  <a:t>(ii) A braced quadrilateral</a:t>
                </a:r>
              </a:p>
              <a:p>
                <a:pPr algn="just"/>
                <a:r>
                  <a:rPr lang="en-IN" sz="2800" b="1" dirty="0">
                    <a:latin typeface="Bell MT" pitchFamily="18" charset="0"/>
                  </a:rPr>
                  <a:t>(iii) A four-sided central-point figure without diagonals</a:t>
                </a:r>
              </a:p>
              <a:p>
                <a:pPr algn="just"/>
                <a:r>
                  <a:rPr lang="en-IN" sz="2800" b="1" dirty="0">
                    <a:latin typeface="Bell MT" pitchFamily="18" charset="0"/>
                  </a:rPr>
                  <a:t>(iv) A four-sided central-point figure with one diagonal.</a:t>
                </a:r>
                <a:endParaRPr lang="en-US" sz="3200" b="1" dirty="0" smtClean="0">
                  <a:latin typeface="Bell MT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990600"/>
                <a:ext cx="8458200" cy="5021503"/>
              </a:xfrm>
              <a:prstGeom prst="rect">
                <a:avLst/>
              </a:prstGeom>
              <a:blipFill rotWithShape="1">
                <a:blip r:embed="rId2"/>
                <a:stretch>
                  <a:fillRect l="-1441" r="-1369" b="-23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410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ts val="4300"/>
              </a:lnSpc>
            </a:pPr>
            <a:r>
              <a:rPr lang="en-IN" sz="2400" dirty="0">
                <a:effectLst/>
                <a:latin typeface="Bell MT" pitchFamily="18" charset="0"/>
              </a:rPr>
              <a:t>3.1 SATELLITE STATION AND REDUCTION TO CENTRE</a:t>
            </a:r>
            <a:endParaRPr lang="en-IN" sz="2400" dirty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943039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/>
              <a:t>3</a:t>
            </a:r>
            <a:r>
              <a:rPr lang="en-IN" sz="2400" baseline="30000" dirty="0" smtClean="0"/>
              <a:t>rd</a:t>
            </a:r>
            <a:r>
              <a:rPr lang="en-IN" sz="2400" dirty="0" smtClean="0"/>
              <a:t> case : S inside triangle ABC</a:t>
            </a:r>
            <a:endParaRPr lang="en-IN" sz="2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019800"/>
            <a:ext cx="293914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3931" y="3032100"/>
                <a:ext cx="4037003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𝟐𝟎𝟔𝟐𝟔𝟓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b="1" i="1" smtClean="0">
                          <a:latin typeface="Cambria Math"/>
                        </a:rPr>
                        <m:t>𝒅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𝐴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𝐶</m:t>
                              </m:r>
                            </m:e>
                          </m:func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31" y="3032100"/>
                <a:ext cx="4037003" cy="7861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403456" y="1370545"/>
            <a:ext cx="4562618" cy="4268255"/>
            <a:chOff x="4403456" y="1370545"/>
            <a:chExt cx="4562618" cy="4268255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3456" y="1370545"/>
              <a:ext cx="4562618" cy="4268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574971" y="1524000"/>
              <a:ext cx="3417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</a:t>
              </a:r>
              <a:endParaRPr lang="en-IN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86400" y="3729335"/>
              <a:ext cx="378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b</a:t>
              </a:r>
              <a:endParaRPr lang="en-IN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61666" y="370266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a</a:t>
              </a:r>
              <a:endParaRPr lang="en-IN" sz="24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4271" y="2286000"/>
                <a:ext cx="2446952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𝐴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</m:func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71" y="2286000"/>
                <a:ext cx="2446952" cy="7861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54271" y="1676400"/>
            <a:ext cx="21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Triangle AC S3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175" y="5554687"/>
                <a:ext cx="4050276" cy="786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𝟐𝟎𝟔𝟐𝟔𝟓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b="1" i="1" smtClean="0">
                          <a:latin typeface="Cambria Math"/>
                        </a:rPr>
                        <m:t>𝒅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𝐵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𝐶</m:t>
                              </m:r>
                            </m:e>
                          </m:func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75" y="5554687"/>
                <a:ext cx="4050276" cy="7862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06671" y="4572000"/>
                <a:ext cx="2460225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func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𝐵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𝐶</m:t>
                              </m:r>
                            </m:e>
                          </m:func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71" y="4572000"/>
                <a:ext cx="2460225" cy="79367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006802" y="4114809"/>
            <a:ext cx="20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Triangle BC S3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8779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1" grpId="0"/>
      <p:bldP spid="12" grpId="0"/>
      <p:bldP spid="13" grpId="0"/>
      <p:bldP spid="14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ts val="4300"/>
              </a:lnSpc>
            </a:pPr>
            <a:r>
              <a:rPr lang="en-IN" sz="2400" dirty="0">
                <a:effectLst/>
                <a:latin typeface="Bell MT" pitchFamily="18" charset="0"/>
              </a:rPr>
              <a:t>3.1 SATELLITE STATION AND REDUCTION TO CENTRE</a:t>
            </a:r>
            <a:endParaRPr lang="en-IN" sz="2400" dirty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943039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/>
              <a:t>4</a:t>
            </a:r>
            <a:r>
              <a:rPr lang="en-IN" sz="2400" baseline="30000" dirty="0" smtClean="0"/>
              <a:t>th</a:t>
            </a:r>
            <a:r>
              <a:rPr lang="en-IN" sz="2400" dirty="0" smtClean="0"/>
              <a:t>  case : S outside triangle ABC</a:t>
            </a:r>
            <a:endParaRPr lang="en-IN" sz="2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583" y="6106817"/>
            <a:ext cx="3042745" cy="63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533900" y="1412587"/>
            <a:ext cx="4343400" cy="4441224"/>
            <a:chOff x="4419600" y="1404704"/>
            <a:chExt cx="4343400" cy="4441224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1404704"/>
              <a:ext cx="4343400" cy="4441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477000" y="1511521"/>
              <a:ext cx="3417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</a:t>
              </a:r>
              <a:endParaRPr lang="en-IN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39000" y="256741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a</a:t>
              </a:r>
              <a:endParaRPr lang="en-IN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62600" y="2590800"/>
              <a:ext cx="378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b</a:t>
              </a:r>
              <a:endParaRPr lang="en-IN" sz="24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3931" y="3032100"/>
                <a:ext cx="4127477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𝟐𝟎𝟔𝟐𝟔𝟓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b="1" i="1" smtClean="0">
                          <a:latin typeface="Cambria Math"/>
                        </a:rPr>
                        <m:t>𝒅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𝐴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𝐶</m:t>
                              </m:r>
                            </m:e>
                          </m:func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31" y="3032100"/>
                <a:ext cx="4127477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4271" y="2286000"/>
                <a:ext cx="2537425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𝐴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</m:func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71" y="2286000"/>
                <a:ext cx="2537425" cy="7861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54271" y="1676400"/>
            <a:ext cx="21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Triangle AC S4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4175" y="5554687"/>
                <a:ext cx="4140749" cy="786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𝟐𝟎𝟔𝟐𝟔𝟓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b="1" i="1" smtClean="0">
                          <a:latin typeface="Cambria Math"/>
                        </a:rPr>
                        <m:t>𝒅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𝐵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𝐶</m:t>
                              </m:r>
                            </m:e>
                          </m:func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75" y="5554687"/>
                <a:ext cx="4140749" cy="7862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06671" y="4572000"/>
                <a:ext cx="2550698" cy="793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func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𝐵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𝐶</m:t>
                              </m:r>
                            </m:e>
                          </m:func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71" y="4572000"/>
                <a:ext cx="2550698" cy="7937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006802" y="4114809"/>
            <a:ext cx="20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Triangle BC S4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0233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50" y="152399"/>
            <a:ext cx="8763002" cy="100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3748251" cy="192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299" y="1035843"/>
            <a:ext cx="4572000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26" y="3371561"/>
            <a:ext cx="4351039" cy="51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375" y="4114800"/>
            <a:ext cx="194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32" y="4572000"/>
            <a:ext cx="3226185" cy="83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80" y="5822156"/>
            <a:ext cx="3811727" cy="87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299" y="6057059"/>
            <a:ext cx="2804949" cy="40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7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67" y="688428"/>
            <a:ext cx="194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429595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598"/>
            <a:ext cx="7448550" cy="95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57597"/>
            <a:ext cx="3119673" cy="40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78" y="4799286"/>
            <a:ext cx="511539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39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22" y="228599"/>
            <a:ext cx="8915399" cy="768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68679"/>
            <a:ext cx="7680264" cy="41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10200"/>
            <a:ext cx="38671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321" y="5481145"/>
            <a:ext cx="37052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70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82" y="-26276"/>
            <a:ext cx="7680264" cy="41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0448"/>
            <a:ext cx="38671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40448"/>
            <a:ext cx="37052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66441"/>
            <a:ext cx="3785839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60" y="5465213"/>
            <a:ext cx="1992039" cy="5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65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" y="76200"/>
            <a:ext cx="9156111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12682" y="5934075"/>
            <a:ext cx="8069318" cy="396096"/>
            <a:chOff x="304800" y="5763610"/>
            <a:chExt cx="6953250" cy="31334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5791200"/>
              <a:ext cx="489585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650" y="5763610"/>
              <a:ext cx="20574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799"/>
            <a:ext cx="5638800" cy="433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33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48" y="304800"/>
            <a:ext cx="4261157" cy="327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205" y="304800"/>
            <a:ext cx="4685774" cy="121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77063"/>
            <a:ext cx="5153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69906"/>
            <a:ext cx="3805478" cy="93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444" y="3377762"/>
            <a:ext cx="387572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05" y="4328947"/>
            <a:ext cx="3733800" cy="66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229" y="4995144"/>
            <a:ext cx="2178571" cy="53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50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ts val="4300"/>
              </a:lnSpc>
            </a:pPr>
            <a:r>
              <a:rPr lang="en-IN" sz="2400" dirty="0" smtClean="0">
                <a:effectLst/>
                <a:latin typeface="Calibri" pitchFamily="34" charset="0"/>
                <a:cs typeface="Calibri" pitchFamily="34" charset="0"/>
              </a:rPr>
              <a:t>4.1 ECCENTRICITY </a:t>
            </a:r>
            <a:r>
              <a:rPr lang="en-IN" sz="2400" dirty="0">
                <a:effectLst/>
                <a:latin typeface="Calibri" pitchFamily="34" charset="0"/>
                <a:cs typeface="Calibri" pitchFamily="34" charset="0"/>
              </a:rPr>
              <a:t>OF SIGNAL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943039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When the signal is found shifted from its true position, the distance between the shifted signal and the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station point ‘d’ is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measured.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966" y="1912203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corrections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α and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to the observed angles BAC and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ABC , respectively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, are computed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6" y="3921257"/>
            <a:ext cx="4267200" cy="81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48508"/>
            <a:ext cx="3704240" cy="434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4941" y="2971800"/>
            <a:ext cx="5204519" cy="949457"/>
            <a:chOff x="586681" y="2855073"/>
            <a:chExt cx="5204519" cy="949457"/>
          </a:xfrm>
        </p:grpSpPr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855073"/>
              <a:ext cx="4953000" cy="949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180" r="72595" b="-1"/>
            <a:stretch/>
          </p:blipFill>
          <p:spPr bwMode="auto">
            <a:xfrm>
              <a:off x="586681" y="2869168"/>
              <a:ext cx="633833" cy="8219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74" y="5029200"/>
            <a:ext cx="4162425" cy="141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44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ts val="4300"/>
              </a:lnSpc>
            </a:pPr>
            <a:r>
              <a:rPr lang="en-IN" sz="2400" dirty="0">
                <a:effectLst/>
                <a:latin typeface="Calibri" pitchFamily="34" charset="0"/>
                <a:cs typeface="Calibri" pitchFamily="34" charset="0"/>
              </a:rPr>
              <a:t>5.1 LOCATION OF POINTS BY INTERSECTION AND RESECTION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943039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points located by observing directions from the points of known locations, are known as </a:t>
            </a:r>
            <a:r>
              <a:rPr lang="en-IN" sz="2400" b="1" i="1" u="sng" dirty="0" smtClean="0">
                <a:latin typeface="Times New Roman" pitchFamily="18" charset="0"/>
                <a:cs typeface="Times New Roman" pitchFamily="18" charset="0"/>
              </a:rPr>
              <a:t>the intersected </a:t>
            </a:r>
            <a:r>
              <a:rPr lang="en-IN" sz="2400" b="1" i="1" u="sng" dirty="0">
                <a:latin typeface="Times New Roman" pitchFamily="18" charset="0"/>
                <a:cs typeface="Times New Roman" pitchFamily="18" charset="0"/>
              </a:rPr>
              <a:t>points 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219200" y="1905000"/>
            <a:ext cx="2743200" cy="12192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62400" y="1905000"/>
            <a:ext cx="3200400" cy="8382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62400" y="1918138"/>
            <a:ext cx="180975" cy="2044262"/>
          </a:xfrm>
          <a:prstGeom prst="line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19200" y="3124200"/>
            <a:ext cx="1600200" cy="1447800"/>
          </a:xfrm>
          <a:prstGeom prst="line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591263" y="2743200"/>
            <a:ext cx="1571537" cy="1828800"/>
          </a:xfrm>
          <a:prstGeom prst="line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301029" y="4524439"/>
            <a:ext cx="1329648" cy="144780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126459" y="3890141"/>
            <a:ext cx="180975" cy="204426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472229" y="4295839"/>
            <a:ext cx="1828800" cy="167640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4" name="TextBox 1023"/>
          <p:cNvSpPr txBox="1"/>
          <p:nvPr/>
        </p:nvSpPr>
        <p:spPr>
          <a:xfrm>
            <a:off x="762000" y="2662535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</a:t>
            </a:r>
            <a:endParaRPr lang="en-IN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963867" y="2258281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</a:t>
            </a:r>
            <a:endParaRPr lang="en-IN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386629" y="1687305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</a:t>
            </a:r>
            <a:endParaRPr lang="en-IN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307434" y="61722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</a:t>
            </a:r>
            <a:endParaRPr lang="en-IN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724187" y="4139173"/>
                <a:ext cx="5517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𝒙</m:t>
                      </m:r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187" y="4139173"/>
                <a:ext cx="551754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685715" y="2972388"/>
                <a:ext cx="5902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1" i="1" smtClean="0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715" y="2972388"/>
                <a:ext cx="590226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357325" y="2662535"/>
                <a:ext cx="5613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1" i="1" smtClean="0">
                          <a:latin typeface="Cambria Math"/>
                          <a:ea typeface="Cambria Math"/>
                        </a:rPr>
                        <m:t>𝜸</m:t>
                      </m:r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325" y="2662535"/>
                <a:ext cx="561371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391187" y="4723948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1" i="1" smtClean="0">
                          <a:latin typeface="Cambria Math"/>
                          <a:ea typeface="Cambria Math"/>
                        </a:rPr>
                        <m:t>∅</m:t>
                      </m:r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187" y="4723948"/>
                <a:ext cx="572593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602421" y="4723948"/>
                <a:ext cx="5902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1" i="1" smtClean="0">
                          <a:latin typeface="Cambria Math"/>
                          <a:ea typeface="Cambria Math"/>
                        </a:rPr>
                        <m:t>𝜽</m:t>
                      </m:r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421" y="4723948"/>
                <a:ext cx="590226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630677" y="3421116"/>
                <a:ext cx="5261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𝒛</m:t>
                      </m:r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677" y="3421116"/>
                <a:ext cx="526106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486643" y="3264776"/>
                <a:ext cx="5597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𝒚</m:t>
                      </m:r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643" y="3264776"/>
                <a:ext cx="559769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710803" y="2031712"/>
                <a:ext cx="5902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1" i="1" smtClean="0">
                          <a:latin typeface="Cambria Math"/>
                          <a:ea typeface="Cambria Math"/>
                        </a:rPr>
                        <m:t>𝜷</m:t>
                      </m:r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803" y="2031712"/>
                <a:ext cx="590226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405" y="5650295"/>
            <a:ext cx="2627522" cy="52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07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24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01000" cy="5334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 smtClean="0">
                <a:latin typeface="Calibri" pitchFamily="34" charset="0"/>
                <a:cs typeface="Calibri" pitchFamily="34" charset="0"/>
              </a:rPr>
              <a:t>Numerical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90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800" b="1" dirty="0" smtClean="0">
                <a:latin typeface="Bell MT" pitchFamily="18" charset="0"/>
              </a:rPr>
              <a:t>(</a:t>
            </a:r>
            <a:r>
              <a:rPr lang="en-IN" sz="2800" b="1" dirty="0">
                <a:latin typeface="Bell MT" pitchFamily="18" charset="0"/>
              </a:rPr>
              <a:t>i) A single </a:t>
            </a:r>
            <a:r>
              <a:rPr lang="en-IN" sz="2800" b="1" dirty="0" smtClean="0">
                <a:latin typeface="Bell MT" pitchFamily="18" charset="0"/>
              </a:rPr>
              <a:t>triangle</a:t>
            </a:r>
            <a:endParaRPr lang="en-IN" sz="2800" b="1" dirty="0">
              <a:latin typeface="Bell MT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143000" y="1676400"/>
            <a:ext cx="1524000" cy="2133600"/>
          </a:xfrm>
          <a:prstGeom prst="line">
            <a:avLst/>
          </a:prstGeom>
          <a:ln w="28575">
            <a:headEnd type="arrow" w="lg" len="sm"/>
            <a:tailEnd type="arrow" w="med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81100" y="3886200"/>
            <a:ext cx="2819400" cy="0"/>
          </a:xfrm>
          <a:prstGeom prst="line">
            <a:avLst/>
          </a:prstGeom>
          <a:ln w="28575">
            <a:headEnd type="arrow" w="lg" len="sm"/>
            <a:tailEnd type="arrow" w="med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67000" y="1676400"/>
            <a:ext cx="1333500" cy="2133600"/>
          </a:xfrm>
          <a:prstGeom prst="line">
            <a:avLst/>
          </a:prstGeom>
          <a:ln w="28575">
            <a:headEnd type="arrow" w="lg" len="sm"/>
            <a:tailEnd type="arrow" w="med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Left-Right Arrow 15"/>
          <p:cNvSpPr/>
          <p:nvPr/>
        </p:nvSpPr>
        <p:spPr>
          <a:xfrm rot="18641273">
            <a:off x="1409700" y="2552700"/>
            <a:ext cx="9906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Left-Right Arrow 16"/>
          <p:cNvSpPr/>
          <p:nvPr/>
        </p:nvSpPr>
        <p:spPr>
          <a:xfrm rot="14158996">
            <a:off x="2823827" y="2527479"/>
            <a:ext cx="9906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Left-Right Arrow 17"/>
          <p:cNvSpPr/>
          <p:nvPr/>
        </p:nvSpPr>
        <p:spPr>
          <a:xfrm>
            <a:off x="2020562" y="3695700"/>
            <a:ext cx="9906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4286250" y="1409700"/>
            <a:ext cx="4730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latin typeface="Bell MT" pitchFamily="18" charset="0"/>
              </a:rPr>
              <a:t>C= (n' – S' + 1) + (n– 2S + 3)</a:t>
            </a:r>
            <a:endParaRPr lang="en-IN" sz="2800" b="1" dirty="0">
              <a:latin typeface="Bell MT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57800" y="1932920"/>
            <a:ext cx="124104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latin typeface="Bell MT" pitchFamily="18" charset="0"/>
              </a:rPr>
              <a:t>n'= 3</a:t>
            </a:r>
          </a:p>
          <a:p>
            <a:r>
              <a:rPr lang="pt-BR" sz="3600" b="1" dirty="0">
                <a:latin typeface="Bell MT" pitchFamily="18" charset="0"/>
              </a:rPr>
              <a:t>n= 3</a:t>
            </a:r>
          </a:p>
          <a:p>
            <a:r>
              <a:rPr lang="pt-BR" sz="3600" b="1" dirty="0">
                <a:latin typeface="Bell MT" pitchFamily="18" charset="0"/>
              </a:rPr>
              <a:t>S= 3</a:t>
            </a:r>
          </a:p>
          <a:p>
            <a:r>
              <a:rPr lang="pt-BR" sz="3600" b="1" dirty="0">
                <a:latin typeface="Bell MT" pitchFamily="18" charset="0"/>
              </a:rPr>
              <a:t>S'= 3</a:t>
            </a:r>
            <a:endParaRPr lang="en-IN" sz="3600" b="1" dirty="0">
              <a:latin typeface="Bell M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" y="4446803"/>
            <a:ext cx="4990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i="1" dirty="0">
                <a:latin typeface="Century Gothic" pitchFamily="34" charset="0"/>
              </a:rPr>
              <a:t>C= (3 – 3 + 1) + (3 – 2 × 3 + 3) = 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150" y="4913320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D= the number of directions observed excluding the known side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. 	=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2 (total number of lines – 1)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2 × (3 – 1) = 4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27" y="5873967"/>
            <a:ext cx="3179718" cy="95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47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1" grpId="0"/>
      <p:bldP spid="22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ts val="4300"/>
              </a:lnSpc>
            </a:pPr>
            <a:r>
              <a:rPr lang="en-IN" sz="2400" dirty="0">
                <a:effectLst/>
                <a:latin typeface="Calibri" pitchFamily="34" charset="0"/>
                <a:cs typeface="Calibri" pitchFamily="34" charset="0"/>
              </a:rPr>
              <a:t>5.1 LOCATION OF POINTS BY </a:t>
            </a:r>
            <a:r>
              <a:rPr lang="en-IN" sz="2400" dirty="0" smtClean="0">
                <a:effectLst/>
                <a:latin typeface="Calibri" pitchFamily="34" charset="0"/>
                <a:cs typeface="Calibri" pitchFamily="34" charset="0"/>
              </a:rPr>
              <a:t>INTERSECTION</a:t>
            </a:r>
            <a:endParaRPr lang="en-IN" sz="2400" dirty="0"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26436" y="652167"/>
            <a:ext cx="5197627" cy="3418490"/>
            <a:chOff x="0" y="875949"/>
            <a:chExt cx="7063927" cy="5137411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457200" y="1284495"/>
              <a:ext cx="2743200" cy="12192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200400" y="1284495"/>
              <a:ext cx="3200400" cy="8382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200400" y="1297633"/>
              <a:ext cx="180975" cy="2044262"/>
            </a:xfrm>
            <a:prstGeom prst="line">
              <a:avLst/>
            </a:prstGeom>
            <a:ln w="508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57200" y="2503695"/>
              <a:ext cx="1600200" cy="1447800"/>
            </a:xfrm>
            <a:prstGeom prst="line">
              <a:avLst/>
            </a:prstGeom>
            <a:ln w="508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829263" y="2122695"/>
              <a:ext cx="1571537" cy="1828800"/>
            </a:xfrm>
            <a:prstGeom prst="line">
              <a:avLst/>
            </a:prstGeom>
            <a:ln w="508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3539029" y="3903934"/>
              <a:ext cx="1329648" cy="14478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364459" y="3269636"/>
              <a:ext cx="180975" cy="2044262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710229" y="3675334"/>
              <a:ext cx="1828800" cy="167640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24" name="TextBox 1023"/>
            <p:cNvSpPr txBox="1"/>
            <p:nvPr/>
          </p:nvSpPr>
          <p:spPr>
            <a:xfrm>
              <a:off x="0" y="2042030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A</a:t>
              </a:r>
              <a:endParaRPr lang="en-IN" sz="24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01867" y="1637776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</a:t>
              </a:r>
              <a:endParaRPr lang="en-IN" sz="24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41928" y="875949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B</a:t>
              </a:r>
              <a:endParaRPr lang="en-IN" sz="24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45434" y="555169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P</a:t>
              </a:r>
              <a:endParaRPr lang="en-IN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962187" y="3518668"/>
                  <a:ext cx="55175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oMath>
                    </m:oMathPara>
                  </a14:m>
                  <a:endParaRPr lang="en-IN" sz="3200" b="1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187" y="3518668"/>
                  <a:ext cx="551754" cy="58477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923715" y="2351883"/>
                  <a:ext cx="59022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3200" b="1" i="1" smtClean="0">
                            <a:latin typeface="Cambria Math"/>
                            <a:ea typeface="Cambria Math"/>
                          </a:rPr>
                          <m:t>𝜶</m:t>
                        </m:r>
                      </m:oMath>
                    </m:oMathPara>
                  </a14:m>
                  <a:endParaRPr lang="en-IN" sz="3200" b="1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3715" y="2351883"/>
                  <a:ext cx="590226" cy="5847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595325" y="2042030"/>
                  <a:ext cx="5613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3200" b="1" i="1" smtClean="0">
                            <a:latin typeface="Cambria Math"/>
                            <a:ea typeface="Cambria Math"/>
                          </a:rPr>
                          <m:t>𝜸</m:t>
                        </m:r>
                      </m:oMath>
                    </m:oMathPara>
                  </a14:m>
                  <a:endParaRPr lang="en-IN" sz="3200" b="1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5325" y="2042030"/>
                  <a:ext cx="561371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25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3629187" y="4103443"/>
                  <a:ext cx="57259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3200" b="1" i="1" smtClean="0">
                            <a:latin typeface="Cambria Math"/>
                            <a:ea typeface="Cambria Math"/>
                          </a:rPr>
                          <m:t>∅</m:t>
                        </m:r>
                      </m:oMath>
                    </m:oMathPara>
                  </a14:m>
                  <a:endParaRPr lang="en-IN" sz="3200" b="1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9187" y="4103443"/>
                  <a:ext cx="572593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406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2840421" y="4103443"/>
                  <a:ext cx="59022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3200" b="1" i="1" smtClean="0">
                            <a:latin typeface="Cambria Math"/>
                            <a:ea typeface="Cambria Math"/>
                          </a:rPr>
                          <m:t>𝜽</m:t>
                        </m:r>
                      </m:oMath>
                    </m:oMathPara>
                  </a14:m>
                  <a:endParaRPr lang="en-IN" sz="3200" b="1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0421" y="4103443"/>
                  <a:ext cx="590226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4868677" y="2800611"/>
                  <a:ext cx="52610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𝒛</m:t>
                        </m:r>
                      </m:oMath>
                    </m:oMathPara>
                  </a14:m>
                  <a:endParaRPr lang="en-IN" sz="3200" b="1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8677" y="2800611"/>
                  <a:ext cx="526106" cy="58477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4688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2724643" y="2644271"/>
                  <a:ext cx="55976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𝒚</m:t>
                        </m:r>
                      </m:oMath>
                    </m:oMathPara>
                  </a14:m>
                  <a:endParaRPr lang="en-IN" sz="3200" b="1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4643" y="2644271"/>
                  <a:ext cx="559769" cy="5847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2656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956243" y="1269979"/>
                  <a:ext cx="59022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3200" b="1" i="1" smtClean="0">
                            <a:latin typeface="Cambria Math"/>
                            <a:ea typeface="Cambria Math"/>
                          </a:rPr>
                          <m:t>𝜷</m:t>
                        </m:r>
                      </m:oMath>
                    </m:oMathPara>
                  </a14:m>
                  <a:endParaRPr lang="en-IN" sz="3200" b="1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6243" y="1269979"/>
                  <a:ext cx="590226" cy="5847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2656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405" y="5029790"/>
              <a:ext cx="2627522" cy="521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207" y="4261420"/>
            <a:ext cx="54864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29" y="1740084"/>
            <a:ext cx="1844453" cy="10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42" y="2994335"/>
            <a:ext cx="1725026" cy="88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795575" y="825209"/>
                <a:ext cx="56938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𝒂</m:t>
                      </m:r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575" y="825209"/>
                <a:ext cx="569387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478314" y="763361"/>
                <a:ext cx="56938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𝒃</m:t>
                      </m:r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314" y="763361"/>
                <a:ext cx="569387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29" y="4274147"/>
            <a:ext cx="2829865" cy="9016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7" y="5243926"/>
            <a:ext cx="6471886" cy="33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36372" y="5748965"/>
            <a:ext cx="7353389" cy="358703"/>
            <a:chOff x="104580" y="5737297"/>
            <a:chExt cx="7353389" cy="358703"/>
          </a:xfrm>
        </p:grpSpPr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80" y="5737297"/>
              <a:ext cx="2488506" cy="358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2" name="Picture 8"/>
            <p:cNvPicPr>
              <a:picLocks noChangeAspect="1" noChangeArrowheads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55747" b="-7893"/>
            <a:stretch/>
          </p:blipFill>
          <p:spPr bwMode="auto">
            <a:xfrm>
              <a:off x="2514601" y="5791200"/>
              <a:ext cx="494336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53" name="Picture 9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"/>
          <a:stretch/>
        </p:blipFill>
        <p:spPr bwMode="auto">
          <a:xfrm>
            <a:off x="299342" y="6477000"/>
            <a:ext cx="8532912" cy="26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82690" y="6016044"/>
            <a:ext cx="6842682" cy="460956"/>
            <a:chOff x="478078" y="5925548"/>
            <a:chExt cx="6842682" cy="460956"/>
          </a:xfrm>
        </p:grpSpPr>
        <p:pic>
          <p:nvPicPr>
            <p:cNvPr id="45" name="Picture 8"/>
            <p:cNvPicPr>
              <a:picLocks noChangeAspect="1" noChangeArrowheads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61" t="-54875"/>
            <a:stretch/>
          </p:blipFill>
          <p:spPr bwMode="auto">
            <a:xfrm>
              <a:off x="478078" y="5925548"/>
              <a:ext cx="6282213" cy="437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700077" y="6017172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Law</a:t>
              </a:r>
              <a:endParaRPr lang="en-IN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603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ts val="4300"/>
              </a:lnSpc>
            </a:pPr>
            <a:r>
              <a:rPr lang="en-IN" sz="2400" dirty="0" smtClean="0">
                <a:effectLst/>
                <a:latin typeface="Calibri" pitchFamily="34" charset="0"/>
                <a:cs typeface="Calibri" pitchFamily="34" charset="0"/>
              </a:rPr>
              <a:t>5.2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Computation of Co-ordinates.</a:t>
            </a:r>
            <a:endParaRPr lang="en-IN" sz="240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93" y="3161479"/>
            <a:ext cx="3181325" cy="230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990600"/>
            <a:ext cx="4155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If the coordinates of P,  </a:t>
            </a:r>
            <a:r>
              <a:rPr lang="en-IN" dirty="0" smtClean="0"/>
              <a:t>A and B are</a:t>
            </a:r>
            <a:endParaRPr lang="en-I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95" y="1359932"/>
            <a:ext cx="4952332" cy="54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133600"/>
            <a:ext cx="2561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the reduced bearings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05" y="2502932"/>
            <a:ext cx="7467600" cy="46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1007457" y="3886201"/>
            <a:ext cx="3007495" cy="236219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4014952" y="3886201"/>
            <a:ext cx="328448" cy="236219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31105" y="6248400"/>
            <a:ext cx="3312295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6152" y="6313669"/>
            <a:ext cx="1704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 (XA, YA)</a:t>
            </a:r>
            <a:endParaRPr lang="en-IN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207230" y="6248400"/>
            <a:ext cx="169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 ( XB, YB)</a:t>
            </a:r>
            <a:endParaRPr lang="en-IN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048372" y="3520967"/>
            <a:ext cx="157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 (XP, YP)</a:t>
            </a:r>
            <a:endParaRPr lang="en-IN" sz="2400" b="1" dirty="0"/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76200" y="4419600"/>
            <a:ext cx="954906" cy="182880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3048000" y="3751799"/>
            <a:ext cx="1276239" cy="2459817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817" y="4081036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</a:t>
            </a:r>
            <a:endParaRPr lang="en-IN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635708" y="3290134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</a:t>
            </a:r>
            <a:endParaRPr lang="en-IN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51234" y="5343622"/>
                <a:ext cx="6222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latin typeface="Cambria Math"/>
                              <a:ea typeface="Cambria Math"/>
                            </a:rPr>
                            <m:t>𝜽</m:t>
                          </m:r>
                        </m:e>
                        <m:sub>
                          <m:r>
                            <a:rPr lang="en-US" sz="2400" b="1" i="1" dirty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234" y="5343622"/>
                <a:ext cx="622222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703841" y="4981511"/>
                <a:ext cx="6222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latin typeface="Cambria Math"/>
                              <a:ea typeface="Cambria Math"/>
                            </a:rPr>
                            <m:t>𝜽</m:t>
                          </m:r>
                        </m:e>
                        <m:sub>
                          <m:r>
                            <a:rPr lang="en-US" sz="2400" b="1" i="1" dirty="0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841" y="4981511"/>
                <a:ext cx="622222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979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  <p:bldP spid="20" grpId="0"/>
      <p:bldP spid="21" grpId="0"/>
      <p:bldP spid="28" grpId="0"/>
      <p:bldP spid="29" grpId="0"/>
      <p:bldP spid="30" grpId="0"/>
      <p:bldP spid="31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" y="97174"/>
            <a:ext cx="8757745" cy="35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2042" b="50000"/>
          <a:stretch/>
        </p:blipFill>
        <p:spPr bwMode="auto">
          <a:xfrm>
            <a:off x="381000" y="609600"/>
            <a:ext cx="5672959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56" y="2647363"/>
            <a:ext cx="8881078" cy="24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186" y="3136771"/>
            <a:ext cx="5700714" cy="346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0" t="49701" r="50591" b="26426"/>
          <a:stretch/>
        </p:blipFill>
        <p:spPr bwMode="auto">
          <a:xfrm>
            <a:off x="1881352" y="2057400"/>
            <a:ext cx="2538248" cy="47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58" t="50000" r="21597"/>
          <a:stretch/>
        </p:blipFill>
        <p:spPr bwMode="auto">
          <a:xfrm>
            <a:off x="4038600" y="1600200"/>
            <a:ext cx="20179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5891" r="50771"/>
          <a:stretch/>
        </p:blipFill>
        <p:spPr bwMode="auto">
          <a:xfrm>
            <a:off x="1416269" y="1600200"/>
            <a:ext cx="2850931" cy="47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42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5700714" cy="346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124" y="972207"/>
            <a:ext cx="3733800" cy="56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5" y="1676400"/>
            <a:ext cx="2843213" cy="1109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5" y="2825977"/>
            <a:ext cx="2690813" cy="108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55798"/>
            <a:ext cx="3917731" cy="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9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3"/>
          <a:stretch/>
        </p:blipFill>
        <p:spPr bwMode="auto">
          <a:xfrm>
            <a:off x="358939" y="2362200"/>
            <a:ext cx="4640317" cy="43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1" y="441721"/>
            <a:ext cx="8089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70" y="1127521"/>
            <a:ext cx="4196257" cy="85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383" y="3718773"/>
            <a:ext cx="306274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149" y="3109173"/>
            <a:ext cx="2611654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10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ts val="4300"/>
              </a:lnSpc>
            </a:pPr>
            <a:r>
              <a:rPr lang="en-IN" sz="2400" dirty="0" smtClean="0">
                <a:effectLst/>
                <a:latin typeface="Calibri" pitchFamily="34" charset="0"/>
                <a:cs typeface="Calibri" pitchFamily="34" charset="0"/>
              </a:rPr>
              <a:t>5.3 </a:t>
            </a:r>
            <a:r>
              <a:rPr lang="en-IN" sz="2400" dirty="0">
                <a:effectLst/>
                <a:latin typeface="Calibri" pitchFamily="34" charset="0"/>
                <a:cs typeface="Calibri" pitchFamily="34" charset="0"/>
              </a:rPr>
              <a:t>LOCATION OF POINTS BY </a:t>
            </a:r>
            <a:r>
              <a:rPr lang="en-IN" sz="2400" dirty="0" smtClean="0">
                <a:effectLst/>
                <a:latin typeface="Calibri" pitchFamily="34" charset="0"/>
                <a:cs typeface="Calibri" pitchFamily="34" charset="0"/>
              </a:rPr>
              <a:t> RESECTION</a:t>
            </a:r>
            <a:endParaRPr lang="en-IN" sz="2400" dirty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2754" y="9144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When a point is established by taking observations from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point to the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points of known locations, such points are known as </a:t>
            </a:r>
            <a:r>
              <a:rPr lang="en-IN" sz="2400" b="1" i="1" u="sng" dirty="0">
                <a:latin typeface="Times New Roman" pitchFamily="18" charset="0"/>
                <a:cs typeface="Times New Roman" pitchFamily="18" charset="0"/>
              </a:rPr>
              <a:t>the resected points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220667" y="2485961"/>
            <a:ext cx="3200400" cy="8382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04761" y="4359430"/>
            <a:ext cx="154535" cy="2193769"/>
          </a:xfrm>
          <a:prstGeom prst="line">
            <a:avLst/>
          </a:prstGeom>
          <a:ln w="50800"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15637" y="5012521"/>
            <a:ext cx="1600200" cy="1447800"/>
          </a:xfrm>
          <a:prstGeom prst="line">
            <a:avLst/>
          </a:prstGeom>
          <a:ln w="50800"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515837" y="4558014"/>
            <a:ext cx="1803401" cy="1995185"/>
          </a:xfrm>
          <a:prstGeom prst="line">
            <a:avLst/>
          </a:prstGeom>
          <a:ln w="50800"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091419" y="3361212"/>
            <a:ext cx="1329648" cy="144780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4183" y="2513752"/>
            <a:ext cx="180975" cy="204426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82169" y="3705161"/>
            <a:ext cx="1828800" cy="167640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20267" y="3243496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</a:t>
            </a:r>
            <a:endParaRPr lang="en-IN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222134" y="2839242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</a:t>
            </a:r>
            <a:endParaRPr lang="en-IN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644896" y="2268266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</a:t>
            </a:r>
            <a:endParaRPr lang="en-IN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82454" y="4720134"/>
                <a:ext cx="5517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𝒙</m:t>
                      </m:r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454" y="4720134"/>
                <a:ext cx="551754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43982" y="3553349"/>
                <a:ext cx="5902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1" i="1" smtClean="0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982" y="3553349"/>
                <a:ext cx="590226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615592" y="3243496"/>
                <a:ext cx="5613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1" i="1" smtClean="0">
                          <a:latin typeface="Cambria Math"/>
                          <a:ea typeface="Cambria Math"/>
                        </a:rPr>
                        <m:t>𝜸</m:t>
                      </m:r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592" y="3243496"/>
                <a:ext cx="561371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49454" y="5304909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1" i="1" smtClean="0">
                          <a:latin typeface="Cambria Math"/>
                          <a:ea typeface="Cambria Math"/>
                        </a:rPr>
                        <m:t>∅</m:t>
                      </m:r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454" y="5304909"/>
                <a:ext cx="572593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60688" y="5304909"/>
                <a:ext cx="5902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1" i="1" smtClean="0">
                          <a:latin typeface="Cambria Math"/>
                          <a:ea typeface="Cambria Math"/>
                        </a:rPr>
                        <m:t>𝜽</m:t>
                      </m:r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688" y="5304909"/>
                <a:ext cx="590226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888944" y="4002077"/>
                <a:ext cx="5261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𝒛</m:t>
                      </m:r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944" y="4002077"/>
                <a:ext cx="526106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44910" y="3845737"/>
                <a:ext cx="5597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  <a:ea typeface="Cambria Math"/>
                        </a:rPr>
                        <m:t>𝒚</m:t>
                      </m:r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910" y="3845737"/>
                <a:ext cx="559769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969070" y="2612673"/>
                <a:ext cx="5902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1" i="1" smtClean="0">
                          <a:latin typeface="Cambria Math"/>
                          <a:ea typeface="Cambria Math"/>
                        </a:rPr>
                        <m:t>𝜷</m:t>
                      </m:r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070" y="2612673"/>
                <a:ext cx="590226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 flipH="1">
            <a:off x="1520983" y="2485961"/>
            <a:ext cx="2743200" cy="12192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54577" y="632236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</a:t>
            </a:r>
            <a:endParaRPr lang="en-IN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511" y="5942065"/>
            <a:ext cx="2271531" cy="49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29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ts val="4300"/>
              </a:lnSpc>
            </a:pPr>
            <a:r>
              <a:rPr lang="en-IN" sz="2400" dirty="0">
                <a:effectLst/>
                <a:latin typeface="Calibri" pitchFamily="34" charset="0"/>
                <a:cs typeface="Calibri" pitchFamily="34" charset="0"/>
              </a:rPr>
              <a:t>5.4  SPHERICAL TRIANGLE</a:t>
            </a:r>
          </a:p>
        </p:txBody>
      </p:sp>
      <p:sp>
        <p:nvSpPr>
          <p:cNvPr id="4" name="Rectangle 3"/>
          <p:cNvSpPr/>
          <p:nvPr/>
        </p:nvSpPr>
        <p:spPr>
          <a:xfrm>
            <a:off x="374214" y="896153"/>
            <a:ext cx="8153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The theodolite measures horizontal angles in the horizontal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plane but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when the area becomes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large, such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as in the case of primary triangulation,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curvature of the </a:t>
            </a:r>
            <a:r>
              <a:rPr lang="en-IN" sz="2800" dirty="0" err="1">
                <a:latin typeface="Times New Roman" pitchFamily="18" charset="0"/>
                <a:cs typeface="Times New Roman" pitchFamily="18" charset="0"/>
              </a:rPr>
              <a:t>earthmeans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that such planes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in large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triangles called as  spherical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triangles or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geodetic triangles are not parallel at the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apices.</a:t>
            </a:r>
            <a:endParaRPr lang="en-IN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132083" y="3573809"/>
            <a:ext cx="1600200" cy="2438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724400" y="3610595"/>
            <a:ext cx="1981200" cy="2286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132083" y="5896595"/>
            <a:ext cx="3573517" cy="762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49" name="TextBox 2048"/>
          <p:cNvSpPr txBox="1"/>
          <p:nvPr/>
        </p:nvSpPr>
        <p:spPr>
          <a:xfrm>
            <a:off x="4838236" y="3389143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</a:t>
            </a:r>
            <a:endParaRPr lang="en-IN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514600" y="5750599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</a:t>
            </a:r>
            <a:endParaRPr lang="en-IN" sz="2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705600" y="563498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</a:t>
            </a:r>
            <a:endParaRPr lang="en-IN" sz="2800" b="1" dirty="0"/>
          </a:p>
        </p:txBody>
      </p:sp>
      <p:sp>
        <p:nvSpPr>
          <p:cNvPr id="2051" name="Freeform 2050"/>
          <p:cNvSpPr/>
          <p:nvPr/>
        </p:nvSpPr>
        <p:spPr>
          <a:xfrm>
            <a:off x="3120098" y="3610293"/>
            <a:ext cx="3617360" cy="2440264"/>
          </a:xfrm>
          <a:custGeom>
            <a:avLst/>
            <a:gdLst>
              <a:gd name="connsiteX0" fmla="*/ 143527 w 3874000"/>
              <a:gd name="connsiteY0" fmla="*/ 2364875 h 2501974"/>
              <a:gd name="connsiteX1" fmla="*/ 805679 w 3874000"/>
              <a:gd name="connsiteY1" fmla="*/ 819854 h 2501974"/>
              <a:gd name="connsiteX2" fmla="*/ 1735845 w 3874000"/>
              <a:gd name="connsiteY2" fmla="*/ 47 h 2501974"/>
              <a:gd name="connsiteX3" fmla="*/ 3060148 w 3874000"/>
              <a:gd name="connsiteY3" fmla="*/ 851385 h 2501974"/>
              <a:gd name="connsiteX4" fmla="*/ 3722300 w 3874000"/>
              <a:gd name="connsiteY4" fmla="*/ 2254516 h 2501974"/>
              <a:gd name="connsiteX5" fmla="*/ 143527 w 3874000"/>
              <a:gd name="connsiteY5" fmla="*/ 2364875 h 2501974"/>
              <a:gd name="connsiteX0" fmla="*/ 143527 w 3853360"/>
              <a:gd name="connsiteY0" fmla="*/ 2365542 h 2498201"/>
              <a:gd name="connsiteX1" fmla="*/ 805679 w 3853360"/>
              <a:gd name="connsiteY1" fmla="*/ 820521 h 2498201"/>
              <a:gd name="connsiteX2" fmla="*/ 1735845 w 3853360"/>
              <a:gd name="connsiteY2" fmla="*/ 714 h 2498201"/>
              <a:gd name="connsiteX3" fmla="*/ 2949789 w 3853360"/>
              <a:gd name="connsiteY3" fmla="*/ 946645 h 2498201"/>
              <a:gd name="connsiteX4" fmla="*/ 3722300 w 3853360"/>
              <a:gd name="connsiteY4" fmla="*/ 2255183 h 2498201"/>
              <a:gd name="connsiteX5" fmla="*/ 143527 w 3853360"/>
              <a:gd name="connsiteY5" fmla="*/ 2365542 h 2498201"/>
              <a:gd name="connsiteX0" fmla="*/ 143527 w 3764817"/>
              <a:gd name="connsiteY0" fmla="*/ 2365542 h 2595573"/>
              <a:gd name="connsiteX1" fmla="*/ 805679 w 3764817"/>
              <a:gd name="connsiteY1" fmla="*/ 820521 h 2595573"/>
              <a:gd name="connsiteX2" fmla="*/ 1735845 w 3764817"/>
              <a:gd name="connsiteY2" fmla="*/ 714 h 2595573"/>
              <a:gd name="connsiteX3" fmla="*/ 2949789 w 3764817"/>
              <a:gd name="connsiteY3" fmla="*/ 946645 h 2595573"/>
              <a:gd name="connsiteX4" fmla="*/ 3722300 w 3764817"/>
              <a:gd name="connsiteY4" fmla="*/ 2255183 h 2595573"/>
              <a:gd name="connsiteX5" fmla="*/ 143527 w 3764817"/>
              <a:gd name="connsiteY5" fmla="*/ 2365542 h 2595573"/>
              <a:gd name="connsiteX0" fmla="*/ 143527 w 3867063"/>
              <a:gd name="connsiteY0" fmla="*/ 2364934 h 2501283"/>
              <a:gd name="connsiteX1" fmla="*/ 805679 w 3867063"/>
              <a:gd name="connsiteY1" fmla="*/ 819913 h 2501283"/>
              <a:gd name="connsiteX2" fmla="*/ 1735845 w 3867063"/>
              <a:gd name="connsiteY2" fmla="*/ 106 h 2501283"/>
              <a:gd name="connsiteX3" fmla="*/ 3028616 w 3867063"/>
              <a:gd name="connsiteY3" fmla="*/ 867210 h 2501283"/>
              <a:gd name="connsiteX4" fmla="*/ 3722300 w 3867063"/>
              <a:gd name="connsiteY4" fmla="*/ 2254575 h 2501283"/>
              <a:gd name="connsiteX5" fmla="*/ 143527 w 3867063"/>
              <a:gd name="connsiteY5" fmla="*/ 2364934 h 2501283"/>
              <a:gd name="connsiteX0" fmla="*/ 143527 w 3768352"/>
              <a:gd name="connsiteY0" fmla="*/ 2364934 h 2612533"/>
              <a:gd name="connsiteX1" fmla="*/ 805679 w 3768352"/>
              <a:gd name="connsiteY1" fmla="*/ 819913 h 2612533"/>
              <a:gd name="connsiteX2" fmla="*/ 1735845 w 3768352"/>
              <a:gd name="connsiteY2" fmla="*/ 106 h 2612533"/>
              <a:gd name="connsiteX3" fmla="*/ 3028616 w 3768352"/>
              <a:gd name="connsiteY3" fmla="*/ 867210 h 2612533"/>
              <a:gd name="connsiteX4" fmla="*/ 3722300 w 3768352"/>
              <a:gd name="connsiteY4" fmla="*/ 2254575 h 2612533"/>
              <a:gd name="connsiteX5" fmla="*/ 143527 w 3768352"/>
              <a:gd name="connsiteY5" fmla="*/ 2364934 h 2612533"/>
              <a:gd name="connsiteX0" fmla="*/ 101174 w 3725999"/>
              <a:gd name="connsiteY0" fmla="*/ 2364934 h 2670660"/>
              <a:gd name="connsiteX1" fmla="*/ 763326 w 3725999"/>
              <a:gd name="connsiteY1" fmla="*/ 819913 h 2670660"/>
              <a:gd name="connsiteX2" fmla="*/ 1693492 w 3725999"/>
              <a:gd name="connsiteY2" fmla="*/ 106 h 2670660"/>
              <a:gd name="connsiteX3" fmla="*/ 2986263 w 3725999"/>
              <a:gd name="connsiteY3" fmla="*/ 867210 h 2670660"/>
              <a:gd name="connsiteX4" fmla="*/ 3679947 w 3725999"/>
              <a:gd name="connsiteY4" fmla="*/ 2254575 h 2670660"/>
              <a:gd name="connsiteX5" fmla="*/ 101174 w 3725999"/>
              <a:gd name="connsiteY5" fmla="*/ 2364934 h 2670660"/>
              <a:gd name="connsiteX0" fmla="*/ 213224 w 3838049"/>
              <a:gd name="connsiteY0" fmla="*/ 2364840 h 2610604"/>
              <a:gd name="connsiteX1" fmla="*/ 560066 w 3838049"/>
              <a:gd name="connsiteY1" fmla="*/ 851350 h 2610604"/>
              <a:gd name="connsiteX2" fmla="*/ 1805542 w 3838049"/>
              <a:gd name="connsiteY2" fmla="*/ 12 h 2610604"/>
              <a:gd name="connsiteX3" fmla="*/ 3098313 w 3838049"/>
              <a:gd name="connsiteY3" fmla="*/ 867116 h 2610604"/>
              <a:gd name="connsiteX4" fmla="*/ 3791997 w 3838049"/>
              <a:gd name="connsiteY4" fmla="*/ 2254481 h 2610604"/>
              <a:gd name="connsiteX5" fmla="*/ 213224 w 3838049"/>
              <a:gd name="connsiteY5" fmla="*/ 2364840 h 2610604"/>
              <a:gd name="connsiteX0" fmla="*/ 117489 w 3742314"/>
              <a:gd name="connsiteY0" fmla="*/ 2364840 h 2656527"/>
              <a:gd name="connsiteX1" fmla="*/ 464331 w 3742314"/>
              <a:gd name="connsiteY1" fmla="*/ 851350 h 2656527"/>
              <a:gd name="connsiteX2" fmla="*/ 1709807 w 3742314"/>
              <a:gd name="connsiteY2" fmla="*/ 12 h 2656527"/>
              <a:gd name="connsiteX3" fmla="*/ 3002578 w 3742314"/>
              <a:gd name="connsiteY3" fmla="*/ 867116 h 2656527"/>
              <a:gd name="connsiteX4" fmla="*/ 3696262 w 3742314"/>
              <a:gd name="connsiteY4" fmla="*/ 2254481 h 2656527"/>
              <a:gd name="connsiteX5" fmla="*/ 117489 w 3742314"/>
              <a:gd name="connsiteY5" fmla="*/ 2364840 h 2656527"/>
              <a:gd name="connsiteX0" fmla="*/ 117489 w 3742314"/>
              <a:gd name="connsiteY0" fmla="*/ 2364840 h 2656527"/>
              <a:gd name="connsiteX1" fmla="*/ 464331 w 3742314"/>
              <a:gd name="connsiteY1" fmla="*/ 851350 h 2656527"/>
              <a:gd name="connsiteX2" fmla="*/ 1709807 w 3742314"/>
              <a:gd name="connsiteY2" fmla="*/ 12 h 2656527"/>
              <a:gd name="connsiteX3" fmla="*/ 3002578 w 3742314"/>
              <a:gd name="connsiteY3" fmla="*/ 867116 h 2656527"/>
              <a:gd name="connsiteX4" fmla="*/ 3696262 w 3742314"/>
              <a:gd name="connsiteY4" fmla="*/ 2254481 h 2656527"/>
              <a:gd name="connsiteX5" fmla="*/ 117489 w 3742314"/>
              <a:gd name="connsiteY5" fmla="*/ 2364840 h 2656527"/>
              <a:gd name="connsiteX0" fmla="*/ 70836 w 3695661"/>
              <a:gd name="connsiteY0" fmla="*/ 2364840 h 2599761"/>
              <a:gd name="connsiteX1" fmla="*/ 417678 w 3695661"/>
              <a:gd name="connsiteY1" fmla="*/ 851350 h 2599761"/>
              <a:gd name="connsiteX2" fmla="*/ 1663154 w 3695661"/>
              <a:gd name="connsiteY2" fmla="*/ 12 h 2599761"/>
              <a:gd name="connsiteX3" fmla="*/ 2955925 w 3695661"/>
              <a:gd name="connsiteY3" fmla="*/ 867116 h 2599761"/>
              <a:gd name="connsiteX4" fmla="*/ 3649609 w 3695661"/>
              <a:gd name="connsiteY4" fmla="*/ 2254481 h 2599761"/>
              <a:gd name="connsiteX5" fmla="*/ 70836 w 3695661"/>
              <a:gd name="connsiteY5" fmla="*/ 2364840 h 2599761"/>
              <a:gd name="connsiteX0" fmla="*/ 70836 w 3667907"/>
              <a:gd name="connsiteY0" fmla="*/ 2364840 h 2476390"/>
              <a:gd name="connsiteX1" fmla="*/ 417678 w 3667907"/>
              <a:gd name="connsiteY1" fmla="*/ 851350 h 2476390"/>
              <a:gd name="connsiteX2" fmla="*/ 1663154 w 3667907"/>
              <a:gd name="connsiteY2" fmla="*/ 12 h 2476390"/>
              <a:gd name="connsiteX3" fmla="*/ 2955925 w 3667907"/>
              <a:gd name="connsiteY3" fmla="*/ 867116 h 2476390"/>
              <a:gd name="connsiteX4" fmla="*/ 3649609 w 3667907"/>
              <a:gd name="connsiteY4" fmla="*/ 2254481 h 2476390"/>
              <a:gd name="connsiteX5" fmla="*/ 70836 w 3667907"/>
              <a:gd name="connsiteY5" fmla="*/ 2364840 h 2476390"/>
              <a:gd name="connsiteX0" fmla="*/ 70836 w 3763637"/>
              <a:gd name="connsiteY0" fmla="*/ 2365345 h 2481271"/>
              <a:gd name="connsiteX1" fmla="*/ 417678 w 3763637"/>
              <a:gd name="connsiteY1" fmla="*/ 851855 h 2481271"/>
              <a:gd name="connsiteX2" fmla="*/ 1663154 w 3763637"/>
              <a:gd name="connsiteY2" fmla="*/ 517 h 2481271"/>
              <a:gd name="connsiteX3" fmla="*/ 2766739 w 3763637"/>
              <a:gd name="connsiteY3" fmla="*/ 962214 h 2481271"/>
              <a:gd name="connsiteX4" fmla="*/ 3649609 w 3763637"/>
              <a:gd name="connsiteY4" fmla="*/ 2254986 h 2481271"/>
              <a:gd name="connsiteX5" fmla="*/ 70836 w 3763637"/>
              <a:gd name="connsiteY5" fmla="*/ 2365345 h 2481271"/>
              <a:gd name="connsiteX0" fmla="*/ 70836 w 3655190"/>
              <a:gd name="connsiteY0" fmla="*/ 2365345 h 2481271"/>
              <a:gd name="connsiteX1" fmla="*/ 417678 w 3655190"/>
              <a:gd name="connsiteY1" fmla="*/ 851855 h 2481271"/>
              <a:gd name="connsiteX2" fmla="*/ 1663154 w 3655190"/>
              <a:gd name="connsiteY2" fmla="*/ 517 h 2481271"/>
              <a:gd name="connsiteX3" fmla="*/ 2766739 w 3655190"/>
              <a:gd name="connsiteY3" fmla="*/ 962214 h 2481271"/>
              <a:gd name="connsiteX4" fmla="*/ 3649609 w 3655190"/>
              <a:gd name="connsiteY4" fmla="*/ 2254986 h 2481271"/>
              <a:gd name="connsiteX5" fmla="*/ 70836 w 3655190"/>
              <a:gd name="connsiteY5" fmla="*/ 2365345 h 2481271"/>
              <a:gd name="connsiteX0" fmla="*/ 164698 w 3749052"/>
              <a:gd name="connsiteY0" fmla="*/ 2364838 h 2487613"/>
              <a:gd name="connsiteX1" fmla="*/ 716492 w 3749052"/>
              <a:gd name="connsiteY1" fmla="*/ 945941 h 2487613"/>
              <a:gd name="connsiteX2" fmla="*/ 1757016 w 3749052"/>
              <a:gd name="connsiteY2" fmla="*/ 10 h 2487613"/>
              <a:gd name="connsiteX3" fmla="*/ 2860601 w 3749052"/>
              <a:gd name="connsiteY3" fmla="*/ 961707 h 2487613"/>
              <a:gd name="connsiteX4" fmla="*/ 3743471 w 3749052"/>
              <a:gd name="connsiteY4" fmla="*/ 2254479 h 2487613"/>
              <a:gd name="connsiteX5" fmla="*/ 164698 w 3749052"/>
              <a:gd name="connsiteY5" fmla="*/ 2364838 h 2487613"/>
              <a:gd name="connsiteX0" fmla="*/ 77219 w 3661573"/>
              <a:gd name="connsiteY0" fmla="*/ 2364838 h 2467131"/>
              <a:gd name="connsiteX1" fmla="*/ 629013 w 3661573"/>
              <a:gd name="connsiteY1" fmla="*/ 945941 h 2467131"/>
              <a:gd name="connsiteX2" fmla="*/ 1669537 w 3661573"/>
              <a:gd name="connsiteY2" fmla="*/ 10 h 2467131"/>
              <a:gd name="connsiteX3" fmla="*/ 2773122 w 3661573"/>
              <a:gd name="connsiteY3" fmla="*/ 961707 h 2467131"/>
              <a:gd name="connsiteX4" fmla="*/ 3655992 w 3661573"/>
              <a:gd name="connsiteY4" fmla="*/ 2254479 h 2467131"/>
              <a:gd name="connsiteX5" fmla="*/ 77219 w 3661573"/>
              <a:gd name="connsiteY5" fmla="*/ 2364838 h 2467131"/>
              <a:gd name="connsiteX0" fmla="*/ 33006 w 3617360"/>
              <a:gd name="connsiteY0" fmla="*/ 2364838 h 2440264"/>
              <a:gd name="connsiteX1" fmla="*/ 584800 w 3617360"/>
              <a:gd name="connsiteY1" fmla="*/ 945941 h 2440264"/>
              <a:gd name="connsiteX2" fmla="*/ 1625324 w 3617360"/>
              <a:gd name="connsiteY2" fmla="*/ 10 h 2440264"/>
              <a:gd name="connsiteX3" fmla="*/ 2728909 w 3617360"/>
              <a:gd name="connsiteY3" fmla="*/ 961707 h 2440264"/>
              <a:gd name="connsiteX4" fmla="*/ 3611779 w 3617360"/>
              <a:gd name="connsiteY4" fmla="*/ 2254479 h 2440264"/>
              <a:gd name="connsiteX5" fmla="*/ 33006 w 3617360"/>
              <a:gd name="connsiteY5" fmla="*/ 2364838 h 244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7360" h="2440264">
                <a:moveTo>
                  <a:pt x="33006" y="2364838"/>
                </a:moveTo>
                <a:cubicBezTo>
                  <a:pt x="-124649" y="2257106"/>
                  <a:pt x="319414" y="1340079"/>
                  <a:pt x="584800" y="945941"/>
                </a:cubicBezTo>
                <a:cubicBezTo>
                  <a:pt x="850186" y="551803"/>
                  <a:pt x="1267973" y="-2618"/>
                  <a:pt x="1625324" y="10"/>
                </a:cubicBezTo>
                <a:cubicBezTo>
                  <a:pt x="1982675" y="2638"/>
                  <a:pt x="2397833" y="585962"/>
                  <a:pt x="2728909" y="961707"/>
                </a:cubicBezTo>
                <a:cubicBezTo>
                  <a:pt x="3059985" y="1337452"/>
                  <a:pt x="3682724" y="2020624"/>
                  <a:pt x="3611779" y="2254479"/>
                </a:cubicBezTo>
                <a:cubicBezTo>
                  <a:pt x="3540834" y="2488334"/>
                  <a:pt x="190661" y="2472570"/>
                  <a:pt x="33006" y="2364838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52" name="Freeform 2051"/>
          <p:cNvSpPr/>
          <p:nvPr/>
        </p:nvSpPr>
        <p:spPr>
          <a:xfrm>
            <a:off x="4114800" y="3957145"/>
            <a:ext cx="1229710" cy="300171"/>
          </a:xfrm>
          <a:custGeom>
            <a:avLst/>
            <a:gdLst>
              <a:gd name="connsiteX0" fmla="*/ 0 w 1229710"/>
              <a:gd name="connsiteY0" fmla="*/ 0 h 300171"/>
              <a:gd name="connsiteX1" fmla="*/ 693683 w 1229710"/>
              <a:gd name="connsiteY1" fmla="*/ 299545 h 300171"/>
              <a:gd name="connsiteX2" fmla="*/ 1229710 w 1229710"/>
              <a:gd name="connsiteY2" fmla="*/ 63062 h 30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9710" h="300171">
                <a:moveTo>
                  <a:pt x="0" y="0"/>
                </a:moveTo>
                <a:cubicBezTo>
                  <a:pt x="244365" y="144517"/>
                  <a:pt x="488731" y="289035"/>
                  <a:pt x="693683" y="299545"/>
                </a:cubicBezTo>
                <a:cubicBezTo>
                  <a:pt x="898635" y="310055"/>
                  <a:pt x="1064172" y="186558"/>
                  <a:pt x="1229710" y="63062"/>
                </a:cubicBez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Freeform 38"/>
          <p:cNvSpPr/>
          <p:nvPr/>
        </p:nvSpPr>
        <p:spPr>
          <a:xfrm rot="6163991">
            <a:off x="5229660" y="5349940"/>
            <a:ext cx="1229710" cy="300171"/>
          </a:xfrm>
          <a:custGeom>
            <a:avLst/>
            <a:gdLst>
              <a:gd name="connsiteX0" fmla="*/ 0 w 1229710"/>
              <a:gd name="connsiteY0" fmla="*/ 0 h 300171"/>
              <a:gd name="connsiteX1" fmla="*/ 693683 w 1229710"/>
              <a:gd name="connsiteY1" fmla="*/ 299545 h 300171"/>
              <a:gd name="connsiteX2" fmla="*/ 1229710 w 1229710"/>
              <a:gd name="connsiteY2" fmla="*/ 63062 h 30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9710" h="300171">
                <a:moveTo>
                  <a:pt x="0" y="0"/>
                </a:moveTo>
                <a:cubicBezTo>
                  <a:pt x="244365" y="144517"/>
                  <a:pt x="488731" y="289035"/>
                  <a:pt x="693683" y="299545"/>
                </a:cubicBezTo>
                <a:cubicBezTo>
                  <a:pt x="898635" y="310055"/>
                  <a:pt x="1064172" y="186558"/>
                  <a:pt x="1229710" y="63062"/>
                </a:cubicBez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Freeform 39"/>
          <p:cNvSpPr/>
          <p:nvPr/>
        </p:nvSpPr>
        <p:spPr>
          <a:xfrm rot="12813367">
            <a:off x="3240030" y="5422216"/>
            <a:ext cx="1229710" cy="300171"/>
          </a:xfrm>
          <a:custGeom>
            <a:avLst/>
            <a:gdLst>
              <a:gd name="connsiteX0" fmla="*/ 0 w 1229710"/>
              <a:gd name="connsiteY0" fmla="*/ 0 h 300171"/>
              <a:gd name="connsiteX1" fmla="*/ 693683 w 1229710"/>
              <a:gd name="connsiteY1" fmla="*/ 299545 h 300171"/>
              <a:gd name="connsiteX2" fmla="*/ 1229710 w 1229710"/>
              <a:gd name="connsiteY2" fmla="*/ 63062 h 30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9710" h="300171">
                <a:moveTo>
                  <a:pt x="0" y="0"/>
                </a:moveTo>
                <a:cubicBezTo>
                  <a:pt x="244365" y="144517"/>
                  <a:pt x="488731" y="289035"/>
                  <a:pt x="693683" y="299545"/>
                </a:cubicBezTo>
                <a:cubicBezTo>
                  <a:pt x="898635" y="310055"/>
                  <a:pt x="1064172" y="186558"/>
                  <a:pt x="1229710" y="63062"/>
                </a:cubicBez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53" name="TextBox 2052"/>
          <p:cNvSpPr txBox="1"/>
          <p:nvPr/>
        </p:nvSpPr>
        <p:spPr>
          <a:xfrm>
            <a:off x="3982072" y="4639029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Plane triangle</a:t>
            </a:r>
            <a:endParaRPr lang="en-IN" dirty="0"/>
          </a:p>
        </p:txBody>
      </p:sp>
      <p:sp>
        <p:nvSpPr>
          <p:cNvPr id="42" name="TextBox 41"/>
          <p:cNvSpPr txBox="1"/>
          <p:nvPr/>
        </p:nvSpPr>
        <p:spPr>
          <a:xfrm>
            <a:off x="5694400" y="4257316"/>
            <a:ext cx="353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Spherical / Geodetic  triangle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5164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49" grpId="0"/>
      <p:bldP spid="35" grpId="0"/>
      <p:bldP spid="36" grpId="0"/>
      <p:bldP spid="2051" grpId="0" animBg="1"/>
      <p:bldP spid="2052" grpId="0" animBg="1"/>
      <p:bldP spid="39" grpId="0" animBg="1"/>
      <p:bldP spid="40" grpId="0" animBg="1"/>
      <p:bldP spid="2053" grpId="0"/>
      <p:bldP spid="42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ts val="4300"/>
              </a:lnSpc>
            </a:pPr>
            <a:r>
              <a:rPr lang="en-IN" sz="2400" dirty="0">
                <a:effectLst/>
                <a:latin typeface="Calibri" pitchFamily="34" charset="0"/>
                <a:cs typeface="Calibri" pitchFamily="34" charset="0"/>
              </a:rPr>
              <a:t>5.4  SPHERICAL TRIANGLE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360941" y="805190"/>
            <a:ext cx="1600200" cy="2438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53258" y="841976"/>
            <a:ext cx="1981200" cy="2286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360941" y="3127976"/>
            <a:ext cx="3573517" cy="762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49" name="TextBox 2048"/>
          <p:cNvSpPr txBox="1"/>
          <p:nvPr/>
        </p:nvSpPr>
        <p:spPr>
          <a:xfrm>
            <a:off x="4067094" y="62052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</a:t>
            </a:r>
            <a:endParaRPr lang="en-IN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743458" y="2981980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</a:t>
            </a:r>
            <a:endParaRPr lang="en-IN" sz="2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934458" y="2866366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</a:t>
            </a:r>
            <a:endParaRPr lang="en-IN" sz="2800" b="1" dirty="0"/>
          </a:p>
        </p:txBody>
      </p:sp>
      <p:sp>
        <p:nvSpPr>
          <p:cNvPr id="2051" name="Freeform 2050"/>
          <p:cNvSpPr/>
          <p:nvPr/>
        </p:nvSpPr>
        <p:spPr>
          <a:xfrm>
            <a:off x="2348956" y="841674"/>
            <a:ext cx="3617360" cy="2440264"/>
          </a:xfrm>
          <a:custGeom>
            <a:avLst/>
            <a:gdLst>
              <a:gd name="connsiteX0" fmla="*/ 143527 w 3874000"/>
              <a:gd name="connsiteY0" fmla="*/ 2364875 h 2501974"/>
              <a:gd name="connsiteX1" fmla="*/ 805679 w 3874000"/>
              <a:gd name="connsiteY1" fmla="*/ 819854 h 2501974"/>
              <a:gd name="connsiteX2" fmla="*/ 1735845 w 3874000"/>
              <a:gd name="connsiteY2" fmla="*/ 47 h 2501974"/>
              <a:gd name="connsiteX3" fmla="*/ 3060148 w 3874000"/>
              <a:gd name="connsiteY3" fmla="*/ 851385 h 2501974"/>
              <a:gd name="connsiteX4" fmla="*/ 3722300 w 3874000"/>
              <a:gd name="connsiteY4" fmla="*/ 2254516 h 2501974"/>
              <a:gd name="connsiteX5" fmla="*/ 143527 w 3874000"/>
              <a:gd name="connsiteY5" fmla="*/ 2364875 h 2501974"/>
              <a:gd name="connsiteX0" fmla="*/ 143527 w 3853360"/>
              <a:gd name="connsiteY0" fmla="*/ 2365542 h 2498201"/>
              <a:gd name="connsiteX1" fmla="*/ 805679 w 3853360"/>
              <a:gd name="connsiteY1" fmla="*/ 820521 h 2498201"/>
              <a:gd name="connsiteX2" fmla="*/ 1735845 w 3853360"/>
              <a:gd name="connsiteY2" fmla="*/ 714 h 2498201"/>
              <a:gd name="connsiteX3" fmla="*/ 2949789 w 3853360"/>
              <a:gd name="connsiteY3" fmla="*/ 946645 h 2498201"/>
              <a:gd name="connsiteX4" fmla="*/ 3722300 w 3853360"/>
              <a:gd name="connsiteY4" fmla="*/ 2255183 h 2498201"/>
              <a:gd name="connsiteX5" fmla="*/ 143527 w 3853360"/>
              <a:gd name="connsiteY5" fmla="*/ 2365542 h 2498201"/>
              <a:gd name="connsiteX0" fmla="*/ 143527 w 3764817"/>
              <a:gd name="connsiteY0" fmla="*/ 2365542 h 2595573"/>
              <a:gd name="connsiteX1" fmla="*/ 805679 w 3764817"/>
              <a:gd name="connsiteY1" fmla="*/ 820521 h 2595573"/>
              <a:gd name="connsiteX2" fmla="*/ 1735845 w 3764817"/>
              <a:gd name="connsiteY2" fmla="*/ 714 h 2595573"/>
              <a:gd name="connsiteX3" fmla="*/ 2949789 w 3764817"/>
              <a:gd name="connsiteY3" fmla="*/ 946645 h 2595573"/>
              <a:gd name="connsiteX4" fmla="*/ 3722300 w 3764817"/>
              <a:gd name="connsiteY4" fmla="*/ 2255183 h 2595573"/>
              <a:gd name="connsiteX5" fmla="*/ 143527 w 3764817"/>
              <a:gd name="connsiteY5" fmla="*/ 2365542 h 2595573"/>
              <a:gd name="connsiteX0" fmla="*/ 143527 w 3867063"/>
              <a:gd name="connsiteY0" fmla="*/ 2364934 h 2501283"/>
              <a:gd name="connsiteX1" fmla="*/ 805679 w 3867063"/>
              <a:gd name="connsiteY1" fmla="*/ 819913 h 2501283"/>
              <a:gd name="connsiteX2" fmla="*/ 1735845 w 3867063"/>
              <a:gd name="connsiteY2" fmla="*/ 106 h 2501283"/>
              <a:gd name="connsiteX3" fmla="*/ 3028616 w 3867063"/>
              <a:gd name="connsiteY3" fmla="*/ 867210 h 2501283"/>
              <a:gd name="connsiteX4" fmla="*/ 3722300 w 3867063"/>
              <a:gd name="connsiteY4" fmla="*/ 2254575 h 2501283"/>
              <a:gd name="connsiteX5" fmla="*/ 143527 w 3867063"/>
              <a:gd name="connsiteY5" fmla="*/ 2364934 h 2501283"/>
              <a:gd name="connsiteX0" fmla="*/ 143527 w 3768352"/>
              <a:gd name="connsiteY0" fmla="*/ 2364934 h 2612533"/>
              <a:gd name="connsiteX1" fmla="*/ 805679 w 3768352"/>
              <a:gd name="connsiteY1" fmla="*/ 819913 h 2612533"/>
              <a:gd name="connsiteX2" fmla="*/ 1735845 w 3768352"/>
              <a:gd name="connsiteY2" fmla="*/ 106 h 2612533"/>
              <a:gd name="connsiteX3" fmla="*/ 3028616 w 3768352"/>
              <a:gd name="connsiteY3" fmla="*/ 867210 h 2612533"/>
              <a:gd name="connsiteX4" fmla="*/ 3722300 w 3768352"/>
              <a:gd name="connsiteY4" fmla="*/ 2254575 h 2612533"/>
              <a:gd name="connsiteX5" fmla="*/ 143527 w 3768352"/>
              <a:gd name="connsiteY5" fmla="*/ 2364934 h 2612533"/>
              <a:gd name="connsiteX0" fmla="*/ 101174 w 3725999"/>
              <a:gd name="connsiteY0" fmla="*/ 2364934 h 2670660"/>
              <a:gd name="connsiteX1" fmla="*/ 763326 w 3725999"/>
              <a:gd name="connsiteY1" fmla="*/ 819913 h 2670660"/>
              <a:gd name="connsiteX2" fmla="*/ 1693492 w 3725999"/>
              <a:gd name="connsiteY2" fmla="*/ 106 h 2670660"/>
              <a:gd name="connsiteX3" fmla="*/ 2986263 w 3725999"/>
              <a:gd name="connsiteY3" fmla="*/ 867210 h 2670660"/>
              <a:gd name="connsiteX4" fmla="*/ 3679947 w 3725999"/>
              <a:gd name="connsiteY4" fmla="*/ 2254575 h 2670660"/>
              <a:gd name="connsiteX5" fmla="*/ 101174 w 3725999"/>
              <a:gd name="connsiteY5" fmla="*/ 2364934 h 2670660"/>
              <a:gd name="connsiteX0" fmla="*/ 213224 w 3838049"/>
              <a:gd name="connsiteY0" fmla="*/ 2364840 h 2610604"/>
              <a:gd name="connsiteX1" fmla="*/ 560066 w 3838049"/>
              <a:gd name="connsiteY1" fmla="*/ 851350 h 2610604"/>
              <a:gd name="connsiteX2" fmla="*/ 1805542 w 3838049"/>
              <a:gd name="connsiteY2" fmla="*/ 12 h 2610604"/>
              <a:gd name="connsiteX3" fmla="*/ 3098313 w 3838049"/>
              <a:gd name="connsiteY3" fmla="*/ 867116 h 2610604"/>
              <a:gd name="connsiteX4" fmla="*/ 3791997 w 3838049"/>
              <a:gd name="connsiteY4" fmla="*/ 2254481 h 2610604"/>
              <a:gd name="connsiteX5" fmla="*/ 213224 w 3838049"/>
              <a:gd name="connsiteY5" fmla="*/ 2364840 h 2610604"/>
              <a:gd name="connsiteX0" fmla="*/ 117489 w 3742314"/>
              <a:gd name="connsiteY0" fmla="*/ 2364840 h 2656527"/>
              <a:gd name="connsiteX1" fmla="*/ 464331 w 3742314"/>
              <a:gd name="connsiteY1" fmla="*/ 851350 h 2656527"/>
              <a:gd name="connsiteX2" fmla="*/ 1709807 w 3742314"/>
              <a:gd name="connsiteY2" fmla="*/ 12 h 2656527"/>
              <a:gd name="connsiteX3" fmla="*/ 3002578 w 3742314"/>
              <a:gd name="connsiteY3" fmla="*/ 867116 h 2656527"/>
              <a:gd name="connsiteX4" fmla="*/ 3696262 w 3742314"/>
              <a:gd name="connsiteY4" fmla="*/ 2254481 h 2656527"/>
              <a:gd name="connsiteX5" fmla="*/ 117489 w 3742314"/>
              <a:gd name="connsiteY5" fmla="*/ 2364840 h 2656527"/>
              <a:gd name="connsiteX0" fmla="*/ 117489 w 3742314"/>
              <a:gd name="connsiteY0" fmla="*/ 2364840 h 2656527"/>
              <a:gd name="connsiteX1" fmla="*/ 464331 w 3742314"/>
              <a:gd name="connsiteY1" fmla="*/ 851350 h 2656527"/>
              <a:gd name="connsiteX2" fmla="*/ 1709807 w 3742314"/>
              <a:gd name="connsiteY2" fmla="*/ 12 h 2656527"/>
              <a:gd name="connsiteX3" fmla="*/ 3002578 w 3742314"/>
              <a:gd name="connsiteY3" fmla="*/ 867116 h 2656527"/>
              <a:gd name="connsiteX4" fmla="*/ 3696262 w 3742314"/>
              <a:gd name="connsiteY4" fmla="*/ 2254481 h 2656527"/>
              <a:gd name="connsiteX5" fmla="*/ 117489 w 3742314"/>
              <a:gd name="connsiteY5" fmla="*/ 2364840 h 2656527"/>
              <a:gd name="connsiteX0" fmla="*/ 70836 w 3695661"/>
              <a:gd name="connsiteY0" fmla="*/ 2364840 h 2599761"/>
              <a:gd name="connsiteX1" fmla="*/ 417678 w 3695661"/>
              <a:gd name="connsiteY1" fmla="*/ 851350 h 2599761"/>
              <a:gd name="connsiteX2" fmla="*/ 1663154 w 3695661"/>
              <a:gd name="connsiteY2" fmla="*/ 12 h 2599761"/>
              <a:gd name="connsiteX3" fmla="*/ 2955925 w 3695661"/>
              <a:gd name="connsiteY3" fmla="*/ 867116 h 2599761"/>
              <a:gd name="connsiteX4" fmla="*/ 3649609 w 3695661"/>
              <a:gd name="connsiteY4" fmla="*/ 2254481 h 2599761"/>
              <a:gd name="connsiteX5" fmla="*/ 70836 w 3695661"/>
              <a:gd name="connsiteY5" fmla="*/ 2364840 h 2599761"/>
              <a:gd name="connsiteX0" fmla="*/ 70836 w 3667907"/>
              <a:gd name="connsiteY0" fmla="*/ 2364840 h 2476390"/>
              <a:gd name="connsiteX1" fmla="*/ 417678 w 3667907"/>
              <a:gd name="connsiteY1" fmla="*/ 851350 h 2476390"/>
              <a:gd name="connsiteX2" fmla="*/ 1663154 w 3667907"/>
              <a:gd name="connsiteY2" fmla="*/ 12 h 2476390"/>
              <a:gd name="connsiteX3" fmla="*/ 2955925 w 3667907"/>
              <a:gd name="connsiteY3" fmla="*/ 867116 h 2476390"/>
              <a:gd name="connsiteX4" fmla="*/ 3649609 w 3667907"/>
              <a:gd name="connsiteY4" fmla="*/ 2254481 h 2476390"/>
              <a:gd name="connsiteX5" fmla="*/ 70836 w 3667907"/>
              <a:gd name="connsiteY5" fmla="*/ 2364840 h 2476390"/>
              <a:gd name="connsiteX0" fmla="*/ 70836 w 3763637"/>
              <a:gd name="connsiteY0" fmla="*/ 2365345 h 2481271"/>
              <a:gd name="connsiteX1" fmla="*/ 417678 w 3763637"/>
              <a:gd name="connsiteY1" fmla="*/ 851855 h 2481271"/>
              <a:gd name="connsiteX2" fmla="*/ 1663154 w 3763637"/>
              <a:gd name="connsiteY2" fmla="*/ 517 h 2481271"/>
              <a:gd name="connsiteX3" fmla="*/ 2766739 w 3763637"/>
              <a:gd name="connsiteY3" fmla="*/ 962214 h 2481271"/>
              <a:gd name="connsiteX4" fmla="*/ 3649609 w 3763637"/>
              <a:gd name="connsiteY4" fmla="*/ 2254986 h 2481271"/>
              <a:gd name="connsiteX5" fmla="*/ 70836 w 3763637"/>
              <a:gd name="connsiteY5" fmla="*/ 2365345 h 2481271"/>
              <a:gd name="connsiteX0" fmla="*/ 70836 w 3655190"/>
              <a:gd name="connsiteY0" fmla="*/ 2365345 h 2481271"/>
              <a:gd name="connsiteX1" fmla="*/ 417678 w 3655190"/>
              <a:gd name="connsiteY1" fmla="*/ 851855 h 2481271"/>
              <a:gd name="connsiteX2" fmla="*/ 1663154 w 3655190"/>
              <a:gd name="connsiteY2" fmla="*/ 517 h 2481271"/>
              <a:gd name="connsiteX3" fmla="*/ 2766739 w 3655190"/>
              <a:gd name="connsiteY3" fmla="*/ 962214 h 2481271"/>
              <a:gd name="connsiteX4" fmla="*/ 3649609 w 3655190"/>
              <a:gd name="connsiteY4" fmla="*/ 2254986 h 2481271"/>
              <a:gd name="connsiteX5" fmla="*/ 70836 w 3655190"/>
              <a:gd name="connsiteY5" fmla="*/ 2365345 h 2481271"/>
              <a:gd name="connsiteX0" fmla="*/ 164698 w 3749052"/>
              <a:gd name="connsiteY0" fmla="*/ 2364838 h 2487613"/>
              <a:gd name="connsiteX1" fmla="*/ 716492 w 3749052"/>
              <a:gd name="connsiteY1" fmla="*/ 945941 h 2487613"/>
              <a:gd name="connsiteX2" fmla="*/ 1757016 w 3749052"/>
              <a:gd name="connsiteY2" fmla="*/ 10 h 2487613"/>
              <a:gd name="connsiteX3" fmla="*/ 2860601 w 3749052"/>
              <a:gd name="connsiteY3" fmla="*/ 961707 h 2487613"/>
              <a:gd name="connsiteX4" fmla="*/ 3743471 w 3749052"/>
              <a:gd name="connsiteY4" fmla="*/ 2254479 h 2487613"/>
              <a:gd name="connsiteX5" fmla="*/ 164698 w 3749052"/>
              <a:gd name="connsiteY5" fmla="*/ 2364838 h 2487613"/>
              <a:gd name="connsiteX0" fmla="*/ 77219 w 3661573"/>
              <a:gd name="connsiteY0" fmla="*/ 2364838 h 2467131"/>
              <a:gd name="connsiteX1" fmla="*/ 629013 w 3661573"/>
              <a:gd name="connsiteY1" fmla="*/ 945941 h 2467131"/>
              <a:gd name="connsiteX2" fmla="*/ 1669537 w 3661573"/>
              <a:gd name="connsiteY2" fmla="*/ 10 h 2467131"/>
              <a:gd name="connsiteX3" fmla="*/ 2773122 w 3661573"/>
              <a:gd name="connsiteY3" fmla="*/ 961707 h 2467131"/>
              <a:gd name="connsiteX4" fmla="*/ 3655992 w 3661573"/>
              <a:gd name="connsiteY4" fmla="*/ 2254479 h 2467131"/>
              <a:gd name="connsiteX5" fmla="*/ 77219 w 3661573"/>
              <a:gd name="connsiteY5" fmla="*/ 2364838 h 2467131"/>
              <a:gd name="connsiteX0" fmla="*/ 33006 w 3617360"/>
              <a:gd name="connsiteY0" fmla="*/ 2364838 h 2440264"/>
              <a:gd name="connsiteX1" fmla="*/ 584800 w 3617360"/>
              <a:gd name="connsiteY1" fmla="*/ 945941 h 2440264"/>
              <a:gd name="connsiteX2" fmla="*/ 1625324 w 3617360"/>
              <a:gd name="connsiteY2" fmla="*/ 10 h 2440264"/>
              <a:gd name="connsiteX3" fmla="*/ 2728909 w 3617360"/>
              <a:gd name="connsiteY3" fmla="*/ 961707 h 2440264"/>
              <a:gd name="connsiteX4" fmla="*/ 3611779 w 3617360"/>
              <a:gd name="connsiteY4" fmla="*/ 2254479 h 2440264"/>
              <a:gd name="connsiteX5" fmla="*/ 33006 w 3617360"/>
              <a:gd name="connsiteY5" fmla="*/ 2364838 h 244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7360" h="2440264">
                <a:moveTo>
                  <a:pt x="33006" y="2364838"/>
                </a:moveTo>
                <a:cubicBezTo>
                  <a:pt x="-124649" y="2257106"/>
                  <a:pt x="319414" y="1340079"/>
                  <a:pt x="584800" y="945941"/>
                </a:cubicBezTo>
                <a:cubicBezTo>
                  <a:pt x="850186" y="551803"/>
                  <a:pt x="1267973" y="-2618"/>
                  <a:pt x="1625324" y="10"/>
                </a:cubicBezTo>
                <a:cubicBezTo>
                  <a:pt x="1982675" y="2638"/>
                  <a:pt x="2397833" y="585962"/>
                  <a:pt x="2728909" y="961707"/>
                </a:cubicBezTo>
                <a:cubicBezTo>
                  <a:pt x="3059985" y="1337452"/>
                  <a:pt x="3682724" y="2020624"/>
                  <a:pt x="3611779" y="2254479"/>
                </a:cubicBezTo>
                <a:cubicBezTo>
                  <a:pt x="3540834" y="2488334"/>
                  <a:pt x="190661" y="2472570"/>
                  <a:pt x="33006" y="2364838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52" name="Freeform 2051"/>
          <p:cNvSpPr/>
          <p:nvPr/>
        </p:nvSpPr>
        <p:spPr>
          <a:xfrm>
            <a:off x="3343658" y="1188526"/>
            <a:ext cx="1229710" cy="300171"/>
          </a:xfrm>
          <a:custGeom>
            <a:avLst/>
            <a:gdLst>
              <a:gd name="connsiteX0" fmla="*/ 0 w 1229710"/>
              <a:gd name="connsiteY0" fmla="*/ 0 h 300171"/>
              <a:gd name="connsiteX1" fmla="*/ 693683 w 1229710"/>
              <a:gd name="connsiteY1" fmla="*/ 299545 h 300171"/>
              <a:gd name="connsiteX2" fmla="*/ 1229710 w 1229710"/>
              <a:gd name="connsiteY2" fmla="*/ 63062 h 30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9710" h="300171">
                <a:moveTo>
                  <a:pt x="0" y="0"/>
                </a:moveTo>
                <a:cubicBezTo>
                  <a:pt x="244365" y="144517"/>
                  <a:pt x="488731" y="289035"/>
                  <a:pt x="693683" y="299545"/>
                </a:cubicBezTo>
                <a:cubicBezTo>
                  <a:pt x="898635" y="310055"/>
                  <a:pt x="1064172" y="186558"/>
                  <a:pt x="1229710" y="63062"/>
                </a:cubicBez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Freeform 38"/>
          <p:cNvSpPr/>
          <p:nvPr/>
        </p:nvSpPr>
        <p:spPr>
          <a:xfrm rot="6163991">
            <a:off x="4458518" y="2581321"/>
            <a:ext cx="1229710" cy="300171"/>
          </a:xfrm>
          <a:custGeom>
            <a:avLst/>
            <a:gdLst>
              <a:gd name="connsiteX0" fmla="*/ 0 w 1229710"/>
              <a:gd name="connsiteY0" fmla="*/ 0 h 300171"/>
              <a:gd name="connsiteX1" fmla="*/ 693683 w 1229710"/>
              <a:gd name="connsiteY1" fmla="*/ 299545 h 300171"/>
              <a:gd name="connsiteX2" fmla="*/ 1229710 w 1229710"/>
              <a:gd name="connsiteY2" fmla="*/ 63062 h 30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9710" h="300171">
                <a:moveTo>
                  <a:pt x="0" y="0"/>
                </a:moveTo>
                <a:cubicBezTo>
                  <a:pt x="244365" y="144517"/>
                  <a:pt x="488731" y="289035"/>
                  <a:pt x="693683" y="299545"/>
                </a:cubicBezTo>
                <a:cubicBezTo>
                  <a:pt x="898635" y="310055"/>
                  <a:pt x="1064172" y="186558"/>
                  <a:pt x="1229710" y="63062"/>
                </a:cubicBez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Freeform 39"/>
          <p:cNvSpPr/>
          <p:nvPr/>
        </p:nvSpPr>
        <p:spPr>
          <a:xfrm rot="12813367">
            <a:off x="2468888" y="2653597"/>
            <a:ext cx="1229710" cy="300171"/>
          </a:xfrm>
          <a:custGeom>
            <a:avLst/>
            <a:gdLst>
              <a:gd name="connsiteX0" fmla="*/ 0 w 1229710"/>
              <a:gd name="connsiteY0" fmla="*/ 0 h 300171"/>
              <a:gd name="connsiteX1" fmla="*/ 693683 w 1229710"/>
              <a:gd name="connsiteY1" fmla="*/ 299545 h 300171"/>
              <a:gd name="connsiteX2" fmla="*/ 1229710 w 1229710"/>
              <a:gd name="connsiteY2" fmla="*/ 63062 h 30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9710" h="300171">
                <a:moveTo>
                  <a:pt x="0" y="0"/>
                </a:moveTo>
                <a:cubicBezTo>
                  <a:pt x="244365" y="144517"/>
                  <a:pt x="488731" y="289035"/>
                  <a:pt x="693683" y="299545"/>
                </a:cubicBezTo>
                <a:cubicBezTo>
                  <a:pt x="898635" y="310055"/>
                  <a:pt x="1064172" y="186558"/>
                  <a:pt x="1229710" y="63062"/>
                </a:cubicBez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53" name="TextBox 2052"/>
          <p:cNvSpPr txBox="1"/>
          <p:nvPr/>
        </p:nvSpPr>
        <p:spPr>
          <a:xfrm>
            <a:off x="3210930" y="1870410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Plane triangle</a:t>
            </a:r>
            <a:endParaRPr lang="en-IN" dirty="0"/>
          </a:p>
        </p:txBody>
      </p:sp>
      <p:sp>
        <p:nvSpPr>
          <p:cNvPr id="42" name="TextBox 41"/>
          <p:cNvSpPr txBox="1"/>
          <p:nvPr/>
        </p:nvSpPr>
        <p:spPr>
          <a:xfrm>
            <a:off x="4923258" y="1488697"/>
            <a:ext cx="353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Spherical / Geodetic  triangle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194926" y="351786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dirty="0"/>
              <a:t>Accordingly, the three angles of a large triangle do not total 180°, as in the </a:t>
            </a:r>
            <a:r>
              <a:rPr lang="en-IN" sz="2400" dirty="0" smtClean="0"/>
              <a:t>case of </a:t>
            </a:r>
            <a:r>
              <a:rPr lang="en-IN" sz="2400" dirty="0"/>
              <a:t>plane triangles</a:t>
            </a:r>
            <a:r>
              <a:rPr lang="en-IN" sz="2400" dirty="0" smtClean="0"/>
              <a:t>,</a:t>
            </a:r>
          </a:p>
          <a:p>
            <a:pPr algn="just"/>
            <a:r>
              <a:rPr lang="en-IN" sz="2400" dirty="0" smtClean="0"/>
              <a:t>but </a:t>
            </a:r>
            <a:r>
              <a:rPr lang="en-IN" sz="2400" dirty="0"/>
              <a:t>to 180° + ε, where  ε is known as  spherical excess.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04546" y="4752348"/>
                <a:ext cx="4737644" cy="897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1" smtClean="0">
                          <a:latin typeface="Cambria Math"/>
                          <a:ea typeface="Cambria Math"/>
                        </a:rPr>
                        <m:t>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×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𝟐𝟎𝟔𝟐𝟔𝟓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𝑺𝒆𝒄𝒐𝒏𝒅𝒔</m:t>
                      </m:r>
                    </m:oMath>
                  </m:oMathPara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546" y="4752348"/>
                <a:ext cx="4737644" cy="89742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306" y="5737813"/>
            <a:ext cx="6996301" cy="84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8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ts val="4300"/>
              </a:lnSpc>
            </a:pPr>
            <a:r>
              <a:rPr lang="en-IN" sz="2400" dirty="0">
                <a:effectLst/>
                <a:latin typeface="Calibri" pitchFamily="34" charset="0"/>
                <a:cs typeface="Calibri" pitchFamily="34" charset="0"/>
              </a:rPr>
              <a:t>5.4  SPHERICAL TRIANGLE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360941" y="805190"/>
            <a:ext cx="1600200" cy="2438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53258" y="841976"/>
            <a:ext cx="1981200" cy="2286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360941" y="3127976"/>
            <a:ext cx="3573517" cy="762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49" name="TextBox 2048"/>
          <p:cNvSpPr txBox="1"/>
          <p:nvPr/>
        </p:nvSpPr>
        <p:spPr>
          <a:xfrm>
            <a:off x="4067094" y="62052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</a:t>
            </a:r>
            <a:endParaRPr lang="en-IN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743458" y="2981980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</a:t>
            </a:r>
            <a:endParaRPr lang="en-IN" sz="2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934458" y="2866366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</a:t>
            </a:r>
            <a:endParaRPr lang="en-IN" sz="2800" b="1" dirty="0"/>
          </a:p>
        </p:txBody>
      </p:sp>
      <p:sp>
        <p:nvSpPr>
          <p:cNvPr id="2051" name="Freeform 2050"/>
          <p:cNvSpPr/>
          <p:nvPr/>
        </p:nvSpPr>
        <p:spPr>
          <a:xfrm>
            <a:off x="2348956" y="841674"/>
            <a:ext cx="3617360" cy="2440264"/>
          </a:xfrm>
          <a:custGeom>
            <a:avLst/>
            <a:gdLst>
              <a:gd name="connsiteX0" fmla="*/ 143527 w 3874000"/>
              <a:gd name="connsiteY0" fmla="*/ 2364875 h 2501974"/>
              <a:gd name="connsiteX1" fmla="*/ 805679 w 3874000"/>
              <a:gd name="connsiteY1" fmla="*/ 819854 h 2501974"/>
              <a:gd name="connsiteX2" fmla="*/ 1735845 w 3874000"/>
              <a:gd name="connsiteY2" fmla="*/ 47 h 2501974"/>
              <a:gd name="connsiteX3" fmla="*/ 3060148 w 3874000"/>
              <a:gd name="connsiteY3" fmla="*/ 851385 h 2501974"/>
              <a:gd name="connsiteX4" fmla="*/ 3722300 w 3874000"/>
              <a:gd name="connsiteY4" fmla="*/ 2254516 h 2501974"/>
              <a:gd name="connsiteX5" fmla="*/ 143527 w 3874000"/>
              <a:gd name="connsiteY5" fmla="*/ 2364875 h 2501974"/>
              <a:gd name="connsiteX0" fmla="*/ 143527 w 3853360"/>
              <a:gd name="connsiteY0" fmla="*/ 2365542 h 2498201"/>
              <a:gd name="connsiteX1" fmla="*/ 805679 w 3853360"/>
              <a:gd name="connsiteY1" fmla="*/ 820521 h 2498201"/>
              <a:gd name="connsiteX2" fmla="*/ 1735845 w 3853360"/>
              <a:gd name="connsiteY2" fmla="*/ 714 h 2498201"/>
              <a:gd name="connsiteX3" fmla="*/ 2949789 w 3853360"/>
              <a:gd name="connsiteY3" fmla="*/ 946645 h 2498201"/>
              <a:gd name="connsiteX4" fmla="*/ 3722300 w 3853360"/>
              <a:gd name="connsiteY4" fmla="*/ 2255183 h 2498201"/>
              <a:gd name="connsiteX5" fmla="*/ 143527 w 3853360"/>
              <a:gd name="connsiteY5" fmla="*/ 2365542 h 2498201"/>
              <a:gd name="connsiteX0" fmla="*/ 143527 w 3764817"/>
              <a:gd name="connsiteY0" fmla="*/ 2365542 h 2595573"/>
              <a:gd name="connsiteX1" fmla="*/ 805679 w 3764817"/>
              <a:gd name="connsiteY1" fmla="*/ 820521 h 2595573"/>
              <a:gd name="connsiteX2" fmla="*/ 1735845 w 3764817"/>
              <a:gd name="connsiteY2" fmla="*/ 714 h 2595573"/>
              <a:gd name="connsiteX3" fmla="*/ 2949789 w 3764817"/>
              <a:gd name="connsiteY3" fmla="*/ 946645 h 2595573"/>
              <a:gd name="connsiteX4" fmla="*/ 3722300 w 3764817"/>
              <a:gd name="connsiteY4" fmla="*/ 2255183 h 2595573"/>
              <a:gd name="connsiteX5" fmla="*/ 143527 w 3764817"/>
              <a:gd name="connsiteY5" fmla="*/ 2365542 h 2595573"/>
              <a:gd name="connsiteX0" fmla="*/ 143527 w 3867063"/>
              <a:gd name="connsiteY0" fmla="*/ 2364934 h 2501283"/>
              <a:gd name="connsiteX1" fmla="*/ 805679 w 3867063"/>
              <a:gd name="connsiteY1" fmla="*/ 819913 h 2501283"/>
              <a:gd name="connsiteX2" fmla="*/ 1735845 w 3867063"/>
              <a:gd name="connsiteY2" fmla="*/ 106 h 2501283"/>
              <a:gd name="connsiteX3" fmla="*/ 3028616 w 3867063"/>
              <a:gd name="connsiteY3" fmla="*/ 867210 h 2501283"/>
              <a:gd name="connsiteX4" fmla="*/ 3722300 w 3867063"/>
              <a:gd name="connsiteY4" fmla="*/ 2254575 h 2501283"/>
              <a:gd name="connsiteX5" fmla="*/ 143527 w 3867063"/>
              <a:gd name="connsiteY5" fmla="*/ 2364934 h 2501283"/>
              <a:gd name="connsiteX0" fmla="*/ 143527 w 3768352"/>
              <a:gd name="connsiteY0" fmla="*/ 2364934 h 2612533"/>
              <a:gd name="connsiteX1" fmla="*/ 805679 w 3768352"/>
              <a:gd name="connsiteY1" fmla="*/ 819913 h 2612533"/>
              <a:gd name="connsiteX2" fmla="*/ 1735845 w 3768352"/>
              <a:gd name="connsiteY2" fmla="*/ 106 h 2612533"/>
              <a:gd name="connsiteX3" fmla="*/ 3028616 w 3768352"/>
              <a:gd name="connsiteY3" fmla="*/ 867210 h 2612533"/>
              <a:gd name="connsiteX4" fmla="*/ 3722300 w 3768352"/>
              <a:gd name="connsiteY4" fmla="*/ 2254575 h 2612533"/>
              <a:gd name="connsiteX5" fmla="*/ 143527 w 3768352"/>
              <a:gd name="connsiteY5" fmla="*/ 2364934 h 2612533"/>
              <a:gd name="connsiteX0" fmla="*/ 101174 w 3725999"/>
              <a:gd name="connsiteY0" fmla="*/ 2364934 h 2670660"/>
              <a:gd name="connsiteX1" fmla="*/ 763326 w 3725999"/>
              <a:gd name="connsiteY1" fmla="*/ 819913 h 2670660"/>
              <a:gd name="connsiteX2" fmla="*/ 1693492 w 3725999"/>
              <a:gd name="connsiteY2" fmla="*/ 106 h 2670660"/>
              <a:gd name="connsiteX3" fmla="*/ 2986263 w 3725999"/>
              <a:gd name="connsiteY3" fmla="*/ 867210 h 2670660"/>
              <a:gd name="connsiteX4" fmla="*/ 3679947 w 3725999"/>
              <a:gd name="connsiteY4" fmla="*/ 2254575 h 2670660"/>
              <a:gd name="connsiteX5" fmla="*/ 101174 w 3725999"/>
              <a:gd name="connsiteY5" fmla="*/ 2364934 h 2670660"/>
              <a:gd name="connsiteX0" fmla="*/ 213224 w 3838049"/>
              <a:gd name="connsiteY0" fmla="*/ 2364840 h 2610604"/>
              <a:gd name="connsiteX1" fmla="*/ 560066 w 3838049"/>
              <a:gd name="connsiteY1" fmla="*/ 851350 h 2610604"/>
              <a:gd name="connsiteX2" fmla="*/ 1805542 w 3838049"/>
              <a:gd name="connsiteY2" fmla="*/ 12 h 2610604"/>
              <a:gd name="connsiteX3" fmla="*/ 3098313 w 3838049"/>
              <a:gd name="connsiteY3" fmla="*/ 867116 h 2610604"/>
              <a:gd name="connsiteX4" fmla="*/ 3791997 w 3838049"/>
              <a:gd name="connsiteY4" fmla="*/ 2254481 h 2610604"/>
              <a:gd name="connsiteX5" fmla="*/ 213224 w 3838049"/>
              <a:gd name="connsiteY5" fmla="*/ 2364840 h 2610604"/>
              <a:gd name="connsiteX0" fmla="*/ 117489 w 3742314"/>
              <a:gd name="connsiteY0" fmla="*/ 2364840 h 2656527"/>
              <a:gd name="connsiteX1" fmla="*/ 464331 w 3742314"/>
              <a:gd name="connsiteY1" fmla="*/ 851350 h 2656527"/>
              <a:gd name="connsiteX2" fmla="*/ 1709807 w 3742314"/>
              <a:gd name="connsiteY2" fmla="*/ 12 h 2656527"/>
              <a:gd name="connsiteX3" fmla="*/ 3002578 w 3742314"/>
              <a:gd name="connsiteY3" fmla="*/ 867116 h 2656527"/>
              <a:gd name="connsiteX4" fmla="*/ 3696262 w 3742314"/>
              <a:gd name="connsiteY4" fmla="*/ 2254481 h 2656527"/>
              <a:gd name="connsiteX5" fmla="*/ 117489 w 3742314"/>
              <a:gd name="connsiteY5" fmla="*/ 2364840 h 2656527"/>
              <a:gd name="connsiteX0" fmla="*/ 117489 w 3742314"/>
              <a:gd name="connsiteY0" fmla="*/ 2364840 h 2656527"/>
              <a:gd name="connsiteX1" fmla="*/ 464331 w 3742314"/>
              <a:gd name="connsiteY1" fmla="*/ 851350 h 2656527"/>
              <a:gd name="connsiteX2" fmla="*/ 1709807 w 3742314"/>
              <a:gd name="connsiteY2" fmla="*/ 12 h 2656527"/>
              <a:gd name="connsiteX3" fmla="*/ 3002578 w 3742314"/>
              <a:gd name="connsiteY3" fmla="*/ 867116 h 2656527"/>
              <a:gd name="connsiteX4" fmla="*/ 3696262 w 3742314"/>
              <a:gd name="connsiteY4" fmla="*/ 2254481 h 2656527"/>
              <a:gd name="connsiteX5" fmla="*/ 117489 w 3742314"/>
              <a:gd name="connsiteY5" fmla="*/ 2364840 h 2656527"/>
              <a:gd name="connsiteX0" fmla="*/ 70836 w 3695661"/>
              <a:gd name="connsiteY0" fmla="*/ 2364840 h 2599761"/>
              <a:gd name="connsiteX1" fmla="*/ 417678 w 3695661"/>
              <a:gd name="connsiteY1" fmla="*/ 851350 h 2599761"/>
              <a:gd name="connsiteX2" fmla="*/ 1663154 w 3695661"/>
              <a:gd name="connsiteY2" fmla="*/ 12 h 2599761"/>
              <a:gd name="connsiteX3" fmla="*/ 2955925 w 3695661"/>
              <a:gd name="connsiteY3" fmla="*/ 867116 h 2599761"/>
              <a:gd name="connsiteX4" fmla="*/ 3649609 w 3695661"/>
              <a:gd name="connsiteY4" fmla="*/ 2254481 h 2599761"/>
              <a:gd name="connsiteX5" fmla="*/ 70836 w 3695661"/>
              <a:gd name="connsiteY5" fmla="*/ 2364840 h 2599761"/>
              <a:gd name="connsiteX0" fmla="*/ 70836 w 3667907"/>
              <a:gd name="connsiteY0" fmla="*/ 2364840 h 2476390"/>
              <a:gd name="connsiteX1" fmla="*/ 417678 w 3667907"/>
              <a:gd name="connsiteY1" fmla="*/ 851350 h 2476390"/>
              <a:gd name="connsiteX2" fmla="*/ 1663154 w 3667907"/>
              <a:gd name="connsiteY2" fmla="*/ 12 h 2476390"/>
              <a:gd name="connsiteX3" fmla="*/ 2955925 w 3667907"/>
              <a:gd name="connsiteY3" fmla="*/ 867116 h 2476390"/>
              <a:gd name="connsiteX4" fmla="*/ 3649609 w 3667907"/>
              <a:gd name="connsiteY4" fmla="*/ 2254481 h 2476390"/>
              <a:gd name="connsiteX5" fmla="*/ 70836 w 3667907"/>
              <a:gd name="connsiteY5" fmla="*/ 2364840 h 2476390"/>
              <a:gd name="connsiteX0" fmla="*/ 70836 w 3763637"/>
              <a:gd name="connsiteY0" fmla="*/ 2365345 h 2481271"/>
              <a:gd name="connsiteX1" fmla="*/ 417678 w 3763637"/>
              <a:gd name="connsiteY1" fmla="*/ 851855 h 2481271"/>
              <a:gd name="connsiteX2" fmla="*/ 1663154 w 3763637"/>
              <a:gd name="connsiteY2" fmla="*/ 517 h 2481271"/>
              <a:gd name="connsiteX3" fmla="*/ 2766739 w 3763637"/>
              <a:gd name="connsiteY3" fmla="*/ 962214 h 2481271"/>
              <a:gd name="connsiteX4" fmla="*/ 3649609 w 3763637"/>
              <a:gd name="connsiteY4" fmla="*/ 2254986 h 2481271"/>
              <a:gd name="connsiteX5" fmla="*/ 70836 w 3763637"/>
              <a:gd name="connsiteY5" fmla="*/ 2365345 h 2481271"/>
              <a:gd name="connsiteX0" fmla="*/ 70836 w 3655190"/>
              <a:gd name="connsiteY0" fmla="*/ 2365345 h 2481271"/>
              <a:gd name="connsiteX1" fmla="*/ 417678 w 3655190"/>
              <a:gd name="connsiteY1" fmla="*/ 851855 h 2481271"/>
              <a:gd name="connsiteX2" fmla="*/ 1663154 w 3655190"/>
              <a:gd name="connsiteY2" fmla="*/ 517 h 2481271"/>
              <a:gd name="connsiteX3" fmla="*/ 2766739 w 3655190"/>
              <a:gd name="connsiteY3" fmla="*/ 962214 h 2481271"/>
              <a:gd name="connsiteX4" fmla="*/ 3649609 w 3655190"/>
              <a:gd name="connsiteY4" fmla="*/ 2254986 h 2481271"/>
              <a:gd name="connsiteX5" fmla="*/ 70836 w 3655190"/>
              <a:gd name="connsiteY5" fmla="*/ 2365345 h 2481271"/>
              <a:gd name="connsiteX0" fmla="*/ 164698 w 3749052"/>
              <a:gd name="connsiteY0" fmla="*/ 2364838 h 2487613"/>
              <a:gd name="connsiteX1" fmla="*/ 716492 w 3749052"/>
              <a:gd name="connsiteY1" fmla="*/ 945941 h 2487613"/>
              <a:gd name="connsiteX2" fmla="*/ 1757016 w 3749052"/>
              <a:gd name="connsiteY2" fmla="*/ 10 h 2487613"/>
              <a:gd name="connsiteX3" fmla="*/ 2860601 w 3749052"/>
              <a:gd name="connsiteY3" fmla="*/ 961707 h 2487613"/>
              <a:gd name="connsiteX4" fmla="*/ 3743471 w 3749052"/>
              <a:gd name="connsiteY4" fmla="*/ 2254479 h 2487613"/>
              <a:gd name="connsiteX5" fmla="*/ 164698 w 3749052"/>
              <a:gd name="connsiteY5" fmla="*/ 2364838 h 2487613"/>
              <a:gd name="connsiteX0" fmla="*/ 77219 w 3661573"/>
              <a:gd name="connsiteY0" fmla="*/ 2364838 h 2467131"/>
              <a:gd name="connsiteX1" fmla="*/ 629013 w 3661573"/>
              <a:gd name="connsiteY1" fmla="*/ 945941 h 2467131"/>
              <a:gd name="connsiteX2" fmla="*/ 1669537 w 3661573"/>
              <a:gd name="connsiteY2" fmla="*/ 10 h 2467131"/>
              <a:gd name="connsiteX3" fmla="*/ 2773122 w 3661573"/>
              <a:gd name="connsiteY3" fmla="*/ 961707 h 2467131"/>
              <a:gd name="connsiteX4" fmla="*/ 3655992 w 3661573"/>
              <a:gd name="connsiteY4" fmla="*/ 2254479 h 2467131"/>
              <a:gd name="connsiteX5" fmla="*/ 77219 w 3661573"/>
              <a:gd name="connsiteY5" fmla="*/ 2364838 h 2467131"/>
              <a:gd name="connsiteX0" fmla="*/ 33006 w 3617360"/>
              <a:gd name="connsiteY0" fmla="*/ 2364838 h 2440264"/>
              <a:gd name="connsiteX1" fmla="*/ 584800 w 3617360"/>
              <a:gd name="connsiteY1" fmla="*/ 945941 h 2440264"/>
              <a:gd name="connsiteX2" fmla="*/ 1625324 w 3617360"/>
              <a:gd name="connsiteY2" fmla="*/ 10 h 2440264"/>
              <a:gd name="connsiteX3" fmla="*/ 2728909 w 3617360"/>
              <a:gd name="connsiteY3" fmla="*/ 961707 h 2440264"/>
              <a:gd name="connsiteX4" fmla="*/ 3611779 w 3617360"/>
              <a:gd name="connsiteY4" fmla="*/ 2254479 h 2440264"/>
              <a:gd name="connsiteX5" fmla="*/ 33006 w 3617360"/>
              <a:gd name="connsiteY5" fmla="*/ 2364838 h 244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7360" h="2440264">
                <a:moveTo>
                  <a:pt x="33006" y="2364838"/>
                </a:moveTo>
                <a:cubicBezTo>
                  <a:pt x="-124649" y="2257106"/>
                  <a:pt x="319414" y="1340079"/>
                  <a:pt x="584800" y="945941"/>
                </a:cubicBezTo>
                <a:cubicBezTo>
                  <a:pt x="850186" y="551803"/>
                  <a:pt x="1267973" y="-2618"/>
                  <a:pt x="1625324" y="10"/>
                </a:cubicBezTo>
                <a:cubicBezTo>
                  <a:pt x="1982675" y="2638"/>
                  <a:pt x="2397833" y="585962"/>
                  <a:pt x="2728909" y="961707"/>
                </a:cubicBezTo>
                <a:cubicBezTo>
                  <a:pt x="3059985" y="1337452"/>
                  <a:pt x="3682724" y="2020624"/>
                  <a:pt x="3611779" y="2254479"/>
                </a:cubicBezTo>
                <a:cubicBezTo>
                  <a:pt x="3540834" y="2488334"/>
                  <a:pt x="190661" y="2472570"/>
                  <a:pt x="33006" y="2364838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52" name="Freeform 2051"/>
          <p:cNvSpPr/>
          <p:nvPr/>
        </p:nvSpPr>
        <p:spPr>
          <a:xfrm>
            <a:off x="3343658" y="1188526"/>
            <a:ext cx="1229710" cy="300171"/>
          </a:xfrm>
          <a:custGeom>
            <a:avLst/>
            <a:gdLst>
              <a:gd name="connsiteX0" fmla="*/ 0 w 1229710"/>
              <a:gd name="connsiteY0" fmla="*/ 0 h 300171"/>
              <a:gd name="connsiteX1" fmla="*/ 693683 w 1229710"/>
              <a:gd name="connsiteY1" fmla="*/ 299545 h 300171"/>
              <a:gd name="connsiteX2" fmla="*/ 1229710 w 1229710"/>
              <a:gd name="connsiteY2" fmla="*/ 63062 h 30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9710" h="300171">
                <a:moveTo>
                  <a:pt x="0" y="0"/>
                </a:moveTo>
                <a:cubicBezTo>
                  <a:pt x="244365" y="144517"/>
                  <a:pt x="488731" y="289035"/>
                  <a:pt x="693683" y="299545"/>
                </a:cubicBezTo>
                <a:cubicBezTo>
                  <a:pt x="898635" y="310055"/>
                  <a:pt x="1064172" y="186558"/>
                  <a:pt x="1229710" y="63062"/>
                </a:cubicBez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Freeform 38"/>
          <p:cNvSpPr/>
          <p:nvPr/>
        </p:nvSpPr>
        <p:spPr>
          <a:xfrm rot="6163991">
            <a:off x="4458518" y="2581321"/>
            <a:ext cx="1229710" cy="300171"/>
          </a:xfrm>
          <a:custGeom>
            <a:avLst/>
            <a:gdLst>
              <a:gd name="connsiteX0" fmla="*/ 0 w 1229710"/>
              <a:gd name="connsiteY0" fmla="*/ 0 h 300171"/>
              <a:gd name="connsiteX1" fmla="*/ 693683 w 1229710"/>
              <a:gd name="connsiteY1" fmla="*/ 299545 h 300171"/>
              <a:gd name="connsiteX2" fmla="*/ 1229710 w 1229710"/>
              <a:gd name="connsiteY2" fmla="*/ 63062 h 30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9710" h="300171">
                <a:moveTo>
                  <a:pt x="0" y="0"/>
                </a:moveTo>
                <a:cubicBezTo>
                  <a:pt x="244365" y="144517"/>
                  <a:pt x="488731" y="289035"/>
                  <a:pt x="693683" y="299545"/>
                </a:cubicBezTo>
                <a:cubicBezTo>
                  <a:pt x="898635" y="310055"/>
                  <a:pt x="1064172" y="186558"/>
                  <a:pt x="1229710" y="63062"/>
                </a:cubicBez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Freeform 39"/>
          <p:cNvSpPr/>
          <p:nvPr/>
        </p:nvSpPr>
        <p:spPr>
          <a:xfrm rot="12813367">
            <a:off x="2468888" y="2653597"/>
            <a:ext cx="1229710" cy="300171"/>
          </a:xfrm>
          <a:custGeom>
            <a:avLst/>
            <a:gdLst>
              <a:gd name="connsiteX0" fmla="*/ 0 w 1229710"/>
              <a:gd name="connsiteY0" fmla="*/ 0 h 300171"/>
              <a:gd name="connsiteX1" fmla="*/ 693683 w 1229710"/>
              <a:gd name="connsiteY1" fmla="*/ 299545 h 300171"/>
              <a:gd name="connsiteX2" fmla="*/ 1229710 w 1229710"/>
              <a:gd name="connsiteY2" fmla="*/ 63062 h 30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9710" h="300171">
                <a:moveTo>
                  <a:pt x="0" y="0"/>
                </a:moveTo>
                <a:cubicBezTo>
                  <a:pt x="244365" y="144517"/>
                  <a:pt x="488731" y="289035"/>
                  <a:pt x="693683" y="299545"/>
                </a:cubicBezTo>
                <a:cubicBezTo>
                  <a:pt x="898635" y="310055"/>
                  <a:pt x="1064172" y="186558"/>
                  <a:pt x="1229710" y="63062"/>
                </a:cubicBezTo>
              </a:path>
            </a:pathLst>
          </a:cu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53" name="TextBox 2052"/>
          <p:cNvSpPr txBox="1"/>
          <p:nvPr/>
        </p:nvSpPr>
        <p:spPr>
          <a:xfrm>
            <a:off x="3210930" y="1870410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Plane triangle</a:t>
            </a:r>
            <a:endParaRPr lang="en-IN" dirty="0"/>
          </a:p>
        </p:txBody>
      </p:sp>
      <p:sp>
        <p:nvSpPr>
          <p:cNvPr id="42" name="TextBox 41"/>
          <p:cNvSpPr txBox="1"/>
          <p:nvPr/>
        </p:nvSpPr>
        <p:spPr>
          <a:xfrm>
            <a:off x="4923258" y="1488697"/>
            <a:ext cx="353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Spherical / Geodetic  triangle</a:t>
            </a:r>
            <a:endParaRPr lang="en-I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35" y="4038599"/>
            <a:ext cx="8678582" cy="136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4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01000" cy="5334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 smtClean="0">
                <a:latin typeface="Calibri" pitchFamily="34" charset="0"/>
                <a:cs typeface="Calibri" pitchFamily="34" charset="0"/>
              </a:rPr>
              <a:t>Numerical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90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800" b="1" dirty="0">
                <a:latin typeface="Bell MT" pitchFamily="18" charset="0"/>
              </a:rPr>
              <a:t>(ii) A braced </a:t>
            </a:r>
            <a:r>
              <a:rPr lang="en-IN" sz="2800" b="1" dirty="0" smtClean="0">
                <a:latin typeface="Bell MT" pitchFamily="18" charset="0"/>
              </a:rPr>
              <a:t>quadrilateral</a:t>
            </a:r>
            <a:endParaRPr lang="en-IN" sz="2800" b="1" dirty="0">
              <a:latin typeface="Bell MT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143000" y="1779439"/>
            <a:ext cx="990600" cy="2030561"/>
          </a:xfrm>
          <a:prstGeom prst="line">
            <a:avLst/>
          </a:prstGeom>
          <a:ln w="28575">
            <a:headEnd type="arrow" w="lg" len="sm"/>
            <a:tailEnd type="arrow" w="med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81100" y="3886200"/>
            <a:ext cx="2819400" cy="0"/>
          </a:xfrm>
          <a:prstGeom prst="line">
            <a:avLst/>
          </a:prstGeom>
          <a:ln w="28575">
            <a:headEnd type="arrow" w="lg" len="sm"/>
            <a:tailEnd type="arrow" w="med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33600" y="1779439"/>
            <a:ext cx="1866900" cy="2030561"/>
          </a:xfrm>
          <a:prstGeom prst="line">
            <a:avLst/>
          </a:prstGeom>
          <a:ln w="28575">
            <a:headEnd type="arrow" w="lg" len="sm"/>
            <a:tailEnd type="arrow" w="med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Left-Right Arrow 15"/>
          <p:cNvSpPr/>
          <p:nvPr/>
        </p:nvSpPr>
        <p:spPr>
          <a:xfrm rot="17530602">
            <a:off x="1143000" y="2604219"/>
            <a:ext cx="9906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Left-Right Arrow 16"/>
          <p:cNvSpPr/>
          <p:nvPr/>
        </p:nvSpPr>
        <p:spPr>
          <a:xfrm rot="13391700">
            <a:off x="2335078" y="2452465"/>
            <a:ext cx="1074893" cy="25611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Left-Right Arrow 17"/>
          <p:cNvSpPr/>
          <p:nvPr/>
        </p:nvSpPr>
        <p:spPr>
          <a:xfrm>
            <a:off x="2133600" y="3676650"/>
            <a:ext cx="9906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4286250" y="1409700"/>
            <a:ext cx="4730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latin typeface="Bell MT" pitchFamily="18" charset="0"/>
              </a:rPr>
              <a:t>C= (n' – S' + 1) + (n– 2S + 3)</a:t>
            </a:r>
            <a:endParaRPr lang="en-IN" sz="2800" b="1" dirty="0">
              <a:latin typeface="Bell MT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10596" y="1988989"/>
            <a:ext cx="124104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latin typeface="Bell MT" pitchFamily="18" charset="0"/>
              </a:rPr>
              <a:t>n= 6</a:t>
            </a:r>
          </a:p>
          <a:p>
            <a:r>
              <a:rPr lang="pt-BR" sz="3600" b="1" dirty="0">
                <a:latin typeface="Bell MT" pitchFamily="18" charset="0"/>
              </a:rPr>
              <a:t>n'= 6</a:t>
            </a:r>
          </a:p>
          <a:p>
            <a:r>
              <a:rPr lang="pt-BR" sz="3600" b="1" dirty="0">
                <a:latin typeface="Bell MT" pitchFamily="18" charset="0"/>
              </a:rPr>
              <a:t>S= 4</a:t>
            </a:r>
          </a:p>
          <a:p>
            <a:r>
              <a:rPr lang="pt-BR" sz="3600" b="1" dirty="0">
                <a:latin typeface="Bell MT" pitchFamily="18" charset="0"/>
              </a:rPr>
              <a:t>S'= 4</a:t>
            </a:r>
            <a:endParaRPr lang="en-IN" sz="3600" b="1" dirty="0">
              <a:latin typeface="Bell M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4046" y="4477433"/>
            <a:ext cx="74510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i="1" dirty="0">
                <a:latin typeface="Century Gothic" pitchFamily="34" charset="0"/>
              </a:rPr>
              <a:t>C'= (6 – 4 + 1) + (6 – 2 × 4 + 3) = 4</a:t>
            </a:r>
            <a:endParaRPr lang="en-IN" sz="3600" i="1" dirty="0">
              <a:latin typeface="Century Gothic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800" y="5320962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D= 2 × (6 – 1) = 10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2133600" y="1779439"/>
            <a:ext cx="1866900" cy="19050"/>
          </a:xfrm>
          <a:prstGeom prst="line">
            <a:avLst/>
          </a:prstGeom>
          <a:ln w="28575">
            <a:headEnd type="arrow" w="lg" len="sm"/>
            <a:tailEnd type="arrow" w="med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352550" y="1932920"/>
            <a:ext cx="2647950" cy="1743730"/>
          </a:xfrm>
          <a:prstGeom prst="line">
            <a:avLst/>
          </a:prstGeom>
          <a:ln w="28575">
            <a:headEnd type="arrow" w="lg" len="sm"/>
            <a:tailEnd type="arrow" w="med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000500" y="1932921"/>
            <a:ext cx="0" cy="1743729"/>
          </a:xfrm>
          <a:prstGeom prst="line">
            <a:avLst/>
          </a:prstGeom>
          <a:ln w="28575">
            <a:headEnd type="arrow" w="lg" len="sm"/>
            <a:tailEnd type="arrow" w="med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Left-Right Arrow 25"/>
          <p:cNvSpPr/>
          <p:nvPr/>
        </p:nvSpPr>
        <p:spPr>
          <a:xfrm rot="16200000">
            <a:off x="3505200" y="2639520"/>
            <a:ext cx="9906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Left-Right Arrow 26"/>
          <p:cNvSpPr/>
          <p:nvPr/>
        </p:nvSpPr>
        <p:spPr>
          <a:xfrm>
            <a:off x="2628900" y="1607989"/>
            <a:ext cx="9906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Left-Right Arrow 27"/>
          <p:cNvSpPr/>
          <p:nvPr/>
        </p:nvSpPr>
        <p:spPr>
          <a:xfrm rot="19400946">
            <a:off x="2408849" y="2448083"/>
            <a:ext cx="9906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435262"/>
            <a:ext cx="4149168" cy="11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78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6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01000" cy="5334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 smtClean="0">
                <a:latin typeface="Calibri" pitchFamily="34" charset="0"/>
                <a:cs typeface="Calibri" pitchFamily="34" charset="0"/>
              </a:rPr>
              <a:t>Numerical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906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800" b="1" dirty="0" smtClean="0">
                <a:latin typeface="Bell MT" pitchFamily="18" charset="0"/>
              </a:rPr>
              <a:t>(</a:t>
            </a:r>
            <a:r>
              <a:rPr lang="en-IN" sz="2800" b="1" dirty="0">
                <a:latin typeface="Bell MT" pitchFamily="18" charset="0"/>
              </a:rPr>
              <a:t>iii) A four-sided central-point figure without diagonals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904623" y="1944707"/>
            <a:ext cx="124104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latin typeface="Bell MT" pitchFamily="18" charset="0"/>
              </a:rPr>
              <a:t>n= 8</a:t>
            </a:r>
          </a:p>
          <a:p>
            <a:r>
              <a:rPr lang="pt-BR" sz="3600" b="1" dirty="0">
                <a:latin typeface="Bell MT" pitchFamily="18" charset="0"/>
              </a:rPr>
              <a:t>n'= 8</a:t>
            </a:r>
          </a:p>
          <a:p>
            <a:r>
              <a:rPr lang="pt-BR" sz="3600" b="1" dirty="0">
                <a:latin typeface="Bell MT" pitchFamily="18" charset="0"/>
              </a:rPr>
              <a:t>S= 5</a:t>
            </a:r>
          </a:p>
          <a:p>
            <a:r>
              <a:rPr lang="pt-BR" sz="3600" b="1" dirty="0">
                <a:latin typeface="Bell MT" pitchFamily="18" charset="0"/>
              </a:rPr>
              <a:t>S'= 5</a:t>
            </a:r>
            <a:endParaRPr lang="en-IN" sz="3600" b="1" dirty="0">
              <a:latin typeface="Bell M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8089" y="4393822"/>
            <a:ext cx="74510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i="1" dirty="0">
                <a:latin typeface="Century Gothic" pitchFamily="34" charset="0"/>
              </a:rPr>
              <a:t>C= (8 – 5 + 1) + (8 – 2 × 5 + 3) = 5</a:t>
            </a:r>
            <a:endParaRPr lang="en-IN" sz="3600" i="1" dirty="0">
              <a:latin typeface="Century Gothic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800" y="5320962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D= 2 × (8 – 1) = 14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7071"/>
            <a:ext cx="4124325" cy="290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320962"/>
            <a:ext cx="3791345" cy="1073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58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01000" cy="5334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 smtClean="0">
                <a:latin typeface="Calibri" pitchFamily="34" charset="0"/>
                <a:cs typeface="Calibri" pitchFamily="34" charset="0"/>
              </a:rPr>
              <a:t>Numerical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906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800" b="1" dirty="0" smtClean="0">
                <a:latin typeface="Bell MT" pitchFamily="18" charset="0"/>
              </a:rPr>
              <a:t>(iv</a:t>
            </a:r>
            <a:r>
              <a:rPr lang="en-IN" sz="2800" b="1" dirty="0">
                <a:latin typeface="Bell MT" pitchFamily="18" charset="0"/>
              </a:rPr>
              <a:t>) A four-sided central-point figure with one diagonal.</a:t>
            </a:r>
            <a:endParaRPr lang="en-US" sz="3200" b="1" dirty="0">
              <a:latin typeface="Bell MT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61318" y="1676400"/>
            <a:ext cx="124104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latin typeface="Bell MT" pitchFamily="18" charset="0"/>
              </a:rPr>
              <a:t>n= 9</a:t>
            </a:r>
          </a:p>
          <a:p>
            <a:r>
              <a:rPr lang="pt-BR" sz="3600" b="1" dirty="0">
                <a:latin typeface="Bell MT" pitchFamily="18" charset="0"/>
              </a:rPr>
              <a:t>n'= 9</a:t>
            </a:r>
          </a:p>
          <a:p>
            <a:r>
              <a:rPr lang="pt-BR" sz="3600" b="1" dirty="0">
                <a:latin typeface="Bell MT" pitchFamily="18" charset="0"/>
              </a:rPr>
              <a:t>S= 5</a:t>
            </a:r>
          </a:p>
          <a:p>
            <a:r>
              <a:rPr lang="pt-BR" sz="3600" b="1" dirty="0">
                <a:latin typeface="Bell MT" pitchFamily="18" charset="0"/>
              </a:rPr>
              <a:t>S'= 5</a:t>
            </a:r>
            <a:endParaRPr lang="en-IN" sz="3600" b="1" dirty="0">
              <a:latin typeface="Bell M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8089" y="4393822"/>
            <a:ext cx="74510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i="1" dirty="0">
                <a:latin typeface="Century Gothic" pitchFamily="34" charset="0"/>
              </a:rPr>
              <a:t>C= (9 – 5 + 1) + (9 – 2 × 5 + 3) = 7</a:t>
            </a:r>
            <a:endParaRPr lang="en-IN" sz="3600" i="1" dirty="0">
              <a:latin typeface="Century Gothic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800" y="5320962"/>
            <a:ext cx="342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D= 2 × (9 – 1) = 16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3657600" cy="267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713" y="5320962"/>
            <a:ext cx="3617566" cy="96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8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01000" cy="5334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 smtClean="0">
                <a:latin typeface="Calibri" pitchFamily="34" charset="0"/>
                <a:cs typeface="Calibri" pitchFamily="34" charset="0"/>
              </a:rPr>
              <a:t>Numerical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990600"/>
                <a:ext cx="8458200" cy="1601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IN" sz="2800" b="1" dirty="0" smtClean="0">
                    <a:latin typeface="Bell MT" pitchFamily="18" charset="0"/>
                  </a:rPr>
                  <a:t>Compute 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</a:rPr>
                          <m:t>𝑫</m:t>
                        </m:r>
                        <m:r>
                          <a:rPr lang="en-US" sz="28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𝑪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</a:rPr>
                          <m:t>𝑫</m:t>
                        </m:r>
                      </m:den>
                    </m:f>
                  </m:oMath>
                </a14:m>
                <a:r>
                  <a:rPr lang="en-IN" sz="2800" b="1" dirty="0" smtClean="0">
                    <a:latin typeface="Bell MT" pitchFamily="18" charset="0"/>
                  </a:rPr>
                  <a:t> for </a:t>
                </a:r>
                <a:r>
                  <a:rPr lang="en-IN" sz="2800" b="1" dirty="0">
                    <a:latin typeface="Bell MT" pitchFamily="18" charset="0"/>
                  </a:rPr>
                  <a:t>the triangulation nets shown </a:t>
                </a:r>
                <a:r>
                  <a:rPr lang="en-IN" sz="2800" b="1" dirty="0" smtClean="0">
                    <a:latin typeface="Bell MT" pitchFamily="18" charset="0"/>
                  </a:rPr>
                  <a:t>. The directions </a:t>
                </a:r>
                <a:r>
                  <a:rPr lang="en-IN" sz="2800" b="1" dirty="0">
                    <a:latin typeface="Bell MT" pitchFamily="18" charset="0"/>
                  </a:rPr>
                  <a:t>observed are shown by arrows.</a:t>
                </a:r>
                <a:endParaRPr lang="en-US" sz="3200" b="1" dirty="0">
                  <a:latin typeface="Bell MT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990600"/>
                <a:ext cx="8458200" cy="1601529"/>
              </a:xfrm>
              <a:prstGeom prst="rect">
                <a:avLst/>
              </a:prstGeom>
              <a:blipFill rotWithShape="1">
                <a:blip r:embed="rId2"/>
                <a:stretch>
                  <a:fillRect l="-1441" r="-1369" b="-763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81298"/>
            <a:ext cx="7924800" cy="432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19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04800"/>
            <a:ext cx="5334000" cy="291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36495"/>
            <a:ext cx="7010400" cy="334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10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096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dirty="0" smtClean="0">
                <a:latin typeface="Calibri" pitchFamily="34" charset="0"/>
                <a:cs typeface="Calibri" pitchFamily="34" charset="0"/>
              </a:rPr>
              <a:t>Syllabus</a:t>
            </a:r>
            <a:endParaRPr lang="en-IN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4724400"/>
          </a:xfr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Principle </a:t>
            </a:r>
            <a:r>
              <a:rPr lang="en-IN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en-IN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Trilateration</a:t>
            </a:r>
          </a:p>
          <a:p>
            <a:r>
              <a:rPr lang="en-IN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Reduction </a:t>
            </a:r>
            <a:r>
              <a:rPr lang="en-IN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en-IN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observation</a:t>
            </a:r>
          </a:p>
          <a:p>
            <a:r>
              <a:rPr lang="en-IN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Principle </a:t>
            </a:r>
            <a:r>
              <a:rPr lang="en-IN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and classification </a:t>
            </a:r>
            <a:r>
              <a:rPr lang="en-IN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of  </a:t>
            </a:r>
            <a:r>
              <a:rPr lang="en-IN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Triangulation  </a:t>
            </a:r>
            <a:r>
              <a:rPr lang="en-IN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System</a:t>
            </a:r>
          </a:p>
          <a:p>
            <a:r>
              <a:rPr lang="en-IN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Triangulation  chains</a:t>
            </a:r>
            <a:r>
              <a:rPr lang="en-IN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 Strength  of  Figures</a:t>
            </a:r>
            <a:r>
              <a:rPr lang="en-IN" dirty="0">
                <a:latin typeface="Calibri" pitchFamily="34" charset="0"/>
                <a:cs typeface="Calibri" pitchFamily="34" charset="0"/>
              </a:rPr>
              <a:t>,  </a:t>
            </a:r>
            <a:r>
              <a:rPr lang="en-IN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Station  marks  and  Signals,</a:t>
            </a:r>
            <a:r>
              <a:rPr lang="en-IN" dirty="0">
                <a:latin typeface="Calibri" pitchFamily="34" charset="0"/>
                <a:cs typeface="Calibri" pitchFamily="34" charset="0"/>
              </a:rPr>
              <a:t>  </a:t>
            </a:r>
            <a:r>
              <a:rPr lang="en-IN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Satellite  station</a:t>
            </a:r>
            <a:r>
              <a:rPr lang="en-IN" dirty="0">
                <a:latin typeface="Calibri" pitchFamily="34" charset="0"/>
                <a:cs typeface="Calibri" pitchFamily="34" charset="0"/>
              </a:rPr>
              <a:t>, </a:t>
            </a:r>
            <a:r>
              <a:rPr lang="en-IN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intersected </a:t>
            </a:r>
            <a:r>
              <a:rPr lang="en-IN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and Resected </a:t>
            </a:r>
            <a:r>
              <a:rPr lang="en-IN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points</a:t>
            </a:r>
          </a:p>
          <a:p>
            <a:r>
              <a:rPr lang="en-IN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field </a:t>
            </a:r>
            <a:r>
              <a:rPr lang="en-IN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work- </a:t>
            </a:r>
            <a:r>
              <a:rPr lang="en-IN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Reconnaissance</a:t>
            </a:r>
          </a:p>
          <a:p>
            <a:r>
              <a:rPr lang="en-IN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Intervisibility </a:t>
            </a:r>
            <a:r>
              <a:rPr lang="en-IN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of station</a:t>
            </a:r>
            <a:r>
              <a:rPr lang="en-IN" dirty="0">
                <a:latin typeface="Calibri" pitchFamily="34" charset="0"/>
                <a:cs typeface="Calibri" pitchFamily="34" charset="0"/>
              </a:rPr>
              <a:t>, </a:t>
            </a:r>
            <a:r>
              <a:rPr lang="en-IN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Angular </a:t>
            </a:r>
            <a:r>
              <a:rPr lang="en-IN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measurement</a:t>
            </a:r>
          </a:p>
          <a:p>
            <a:r>
              <a:rPr lang="en-IN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Base line </a:t>
            </a:r>
            <a:r>
              <a:rPr lang="en-IN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measurement and its </a:t>
            </a:r>
            <a:r>
              <a:rPr lang="en-IN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extension</a:t>
            </a:r>
          </a:p>
          <a:p>
            <a:r>
              <a:rPr lang="en-IN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Adjustment </a:t>
            </a:r>
            <a:r>
              <a:rPr lang="en-IN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of Field observation and computation of co-ordinates.</a:t>
            </a:r>
          </a:p>
        </p:txBody>
      </p:sp>
    </p:spTree>
    <p:extLst>
      <p:ext uri="{BB962C8B-B14F-4D97-AF65-F5344CB8AC3E}">
        <p14:creationId xmlns:p14="http://schemas.microsoft.com/office/powerpoint/2010/main" val="7370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645" y="260447"/>
            <a:ext cx="5697991" cy="311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3371850"/>
            <a:ext cx="6061982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4114800"/>
            <a:ext cx="834189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040" y="5524977"/>
            <a:ext cx="3903210" cy="91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7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6873412" cy="379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412" y="1524000"/>
            <a:ext cx="1889588" cy="217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209" y="4133849"/>
            <a:ext cx="6448997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5500687"/>
            <a:ext cx="3920662" cy="98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19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248400" cy="449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399876"/>
            <a:ext cx="5486400" cy="3334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52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01000" cy="5334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Routine of Triangulation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50" y="2113984"/>
            <a:ext cx="8839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3200" dirty="0">
                <a:latin typeface="Bell MT" pitchFamily="18" charset="0"/>
              </a:rPr>
              <a:t>The routine of triangulation survey, broadly consists </a:t>
            </a:r>
            <a:r>
              <a:rPr lang="en-IN" sz="3200" dirty="0" smtClean="0">
                <a:latin typeface="Bell MT" pitchFamily="18" charset="0"/>
              </a:rPr>
              <a:t>of </a:t>
            </a:r>
          </a:p>
          <a:p>
            <a:pPr marL="514350" indent="-514350" algn="just">
              <a:buAutoNum type="alphaLcParenBoth"/>
            </a:pPr>
            <a:r>
              <a:rPr lang="en-IN" sz="3200" dirty="0" smtClean="0">
                <a:latin typeface="Bell MT" pitchFamily="18" charset="0"/>
              </a:rPr>
              <a:t>field </a:t>
            </a:r>
            <a:r>
              <a:rPr lang="en-IN" sz="3200" dirty="0">
                <a:latin typeface="Bell MT" pitchFamily="18" charset="0"/>
              </a:rPr>
              <a:t>work, and </a:t>
            </a:r>
            <a:endParaRPr lang="en-IN" sz="3200" dirty="0" smtClean="0">
              <a:latin typeface="Bell MT" pitchFamily="18" charset="0"/>
            </a:endParaRPr>
          </a:p>
          <a:p>
            <a:pPr algn="just"/>
            <a:r>
              <a:rPr lang="en-IN" sz="3200" dirty="0" smtClean="0">
                <a:latin typeface="Bell MT" pitchFamily="18" charset="0"/>
              </a:rPr>
              <a:t>(</a:t>
            </a:r>
            <a:r>
              <a:rPr lang="en-IN" sz="3200" dirty="0">
                <a:latin typeface="Bell MT" pitchFamily="18" charset="0"/>
              </a:rPr>
              <a:t>b) computations</a:t>
            </a:r>
            <a:r>
              <a:rPr lang="en-IN" sz="3200" dirty="0" smtClean="0">
                <a:latin typeface="Bell MT" pitchFamily="18" charset="0"/>
              </a:rPr>
              <a:t>.</a:t>
            </a:r>
          </a:p>
          <a:p>
            <a:pPr algn="just"/>
            <a:endParaRPr lang="en-IN" sz="2800" b="1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54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990600"/>
            <a:ext cx="8458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32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IN" sz="3200" u="sng" dirty="0">
                <a:latin typeface="Calibri" pitchFamily="34" charset="0"/>
                <a:cs typeface="Calibri" pitchFamily="34" charset="0"/>
              </a:rPr>
              <a:t>field work </a:t>
            </a:r>
            <a:r>
              <a:rPr lang="en-IN" sz="3200" dirty="0">
                <a:latin typeface="Calibri" pitchFamily="34" charset="0"/>
                <a:cs typeface="Calibri" pitchFamily="34" charset="0"/>
              </a:rPr>
              <a:t>of triangulation is divided into the following operations </a:t>
            </a:r>
            <a:r>
              <a:rPr lang="en-IN" sz="32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algn="just"/>
            <a:endParaRPr lang="en-IN" sz="3200" dirty="0">
              <a:latin typeface="Calibri" pitchFamily="34" charset="0"/>
              <a:cs typeface="Calibri" pitchFamily="34" charset="0"/>
            </a:endParaRPr>
          </a:p>
          <a:p>
            <a:pPr marL="571500" indent="-571500" algn="just">
              <a:buAutoNum type="romanLcParenBoth"/>
            </a:pPr>
            <a:r>
              <a:rPr lang="en-IN" sz="3200" dirty="0" smtClean="0">
                <a:latin typeface="Calibri" pitchFamily="34" charset="0"/>
                <a:cs typeface="Calibri" pitchFamily="34" charset="0"/>
              </a:rPr>
              <a:t>Reconnaissance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sz="3200" dirty="0">
                <a:latin typeface="Calibri" pitchFamily="34" charset="0"/>
                <a:cs typeface="Calibri" pitchFamily="34" charset="0"/>
              </a:rPr>
              <a:t>(ii) Erection of signals and </a:t>
            </a:r>
            <a:r>
              <a:rPr lang="en-IN" sz="3200" dirty="0" smtClean="0">
                <a:latin typeface="Calibri" pitchFamily="34" charset="0"/>
                <a:cs typeface="Calibri" pitchFamily="34" charset="0"/>
              </a:rPr>
              <a:t>towers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sz="3200" dirty="0">
                <a:latin typeface="Calibri" pitchFamily="34" charset="0"/>
                <a:cs typeface="Calibri" pitchFamily="34" charset="0"/>
              </a:rPr>
              <a:t>(iii) Measurement of base </a:t>
            </a:r>
            <a:r>
              <a:rPr lang="en-IN" sz="3200" dirty="0" smtClean="0">
                <a:latin typeface="Calibri" pitchFamily="34" charset="0"/>
                <a:cs typeface="Calibri" pitchFamily="34" charset="0"/>
              </a:rPr>
              <a:t>line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sz="3200" dirty="0">
                <a:latin typeface="Calibri" pitchFamily="34" charset="0"/>
                <a:cs typeface="Calibri" pitchFamily="34" charset="0"/>
              </a:rPr>
              <a:t>(iv) Measurement of horizontal angles</a:t>
            </a:r>
          </a:p>
          <a:p>
            <a:pPr algn="just"/>
            <a:r>
              <a:rPr lang="en-IN" sz="3200" dirty="0">
                <a:latin typeface="Calibri" pitchFamily="34" charset="0"/>
                <a:cs typeface="Calibri" pitchFamily="34" charset="0"/>
              </a:rPr>
              <a:t>(v) Measurement of vertical angles</a:t>
            </a:r>
          </a:p>
          <a:p>
            <a:pPr algn="just"/>
            <a:r>
              <a:rPr lang="en-IN" sz="3200" dirty="0">
                <a:latin typeface="Calibri" pitchFamily="34" charset="0"/>
                <a:cs typeface="Calibri" pitchFamily="34" charset="0"/>
              </a:rPr>
              <a:t>(vi) Astronomical observations to determine the azimuth of the lines.</a:t>
            </a:r>
            <a:endParaRPr lang="en-US" sz="36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11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01000" cy="5334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 smtClean="0">
                <a:latin typeface="Bell MT" pitchFamily="18" charset="0"/>
              </a:rPr>
              <a:t>1.1 Reconnaissance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90600"/>
            <a:ext cx="8458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3200" dirty="0">
                <a:latin typeface="Calibri" pitchFamily="34" charset="0"/>
                <a:cs typeface="Calibri" pitchFamily="34" charset="0"/>
              </a:rPr>
              <a:t>Reconnaissance is the preliminary field inspection of the entire area to be covered by triangulation, </a:t>
            </a:r>
            <a:r>
              <a:rPr lang="en-IN" sz="3200" dirty="0" smtClean="0">
                <a:latin typeface="Calibri" pitchFamily="34" charset="0"/>
                <a:cs typeface="Calibri" pitchFamily="34" charset="0"/>
              </a:rPr>
              <a:t>and collection </a:t>
            </a:r>
            <a:r>
              <a:rPr lang="en-IN" sz="3200" dirty="0">
                <a:latin typeface="Calibri" pitchFamily="34" charset="0"/>
                <a:cs typeface="Calibri" pitchFamily="34" charset="0"/>
              </a:rPr>
              <a:t>of relevant data</a:t>
            </a:r>
            <a:r>
              <a:rPr lang="en-IN" sz="3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en-IN" sz="32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sz="32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IN" sz="3200" dirty="0">
                <a:latin typeface="Calibri" pitchFamily="34" charset="0"/>
                <a:cs typeface="Calibri" pitchFamily="34" charset="0"/>
              </a:rPr>
              <a:t>accuracy </a:t>
            </a:r>
            <a:r>
              <a:rPr lang="en-IN" sz="3200" dirty="0" smtClean="0">
                <a:latin typeface="Calibri" pitchFamily="34" charset="0"/>
                <a:cs typeface="Calibri" pitchFamily="34" charset="0"/>
              </a:rPr>
              <a:t>and economy </a:t>
            </a:r>
            <a:r>
              <a:rPr lang="en-IN" sz="3200" dirty="0">
                <a:latin typeface="Calibri" pitchFamily="34" charset="0"/>
                <a:cs typeface="Calibri" pitchFamily="34" charset="0"/>
              </a:rPr>
              <a:t>of triangulation greatly depends upon proper reconnaissance survey. </a:t>
            </a:r>
            <a:endParaRPr lang="en-US" sz="36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01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01000" cy="5334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 smtClean="0">
                <a:latin typeface="Bell MT" pitchFamily="18" charset="0"/>
              </a:rPr>
              <a:t>1.1 Reconnaissance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90600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3200" dirty="0">
                <a:latin typeface="Calibri" pitchFamily="34" charset="0"/>
                <a:cs typeface="Calibri" pitchFamily="34" charset="0"/>
              </a:rPr>
              <a:t>It includes the </a:t>
            </a:r>
            <a:r>
              <a:rPr lang="en-IN" sz="3200" dirty="0" smtClean="0">
                <a:latin typeface="Calibri" pitchFamily="34" charset="0"/>
                <a:cs typeface="Calibri" pitchFamily="34" charset="0"/>
              </a:rPr>
              <a:t>following operations:</a:t>
            </a:r>
          </a:p>
          <a:p>
            <a:pPr algn="just"/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sz="3200" dirty="0">
                <a:latin typeface="Calibri" pitchFamily="34" charset="0"/>
                <a:cs typeface="Calibri" pitchFamily="34" charset="0"/>
              </a:rPr>
              <a:t>1. Examination of terrain to be surveyed.</a:t>
            </a:r>
          </a:p>
          <a:p>
            <a:pPr algn="just"/>
            <a:r>
              <a:rPr lang="en-IN" sz="3200" dirty="0" smtClean="0">
                <a:latin typeface="Calibri" pitchFamily="34" charset="0"/>
                <a:cs typeface="Calibri" pitchFamily="34" charset="0"/>
              </a:rPr>
              <a:t>2. Selection </a:t>
            </a:r>
            <a:r>
              <a:rPr lang="en-IN" sz="3200" dirty="0">
                <a:latin typeface="Calibri" pitchFamily="34" charset="0"/>
                <a:cs typeface="Calibri" pitchFamily="34" charset="0"/>
              </a:rPr>
              <a:t>of suitable sites for measurement of base lines.</a:t>
            </a:r>
          </a:p>
          <a:p>
            <a:pPr algn="just"/>
            <a:r>
              <a:rPr lang="en-IN" sz="3200" dirty="0">
                <a:latin typeface="Calibri" pitchFamily="34" charset="0"/>
                <a:cs typeface="Calibri" pitchFamily="34" charset="0"/>
              </a:rPr>
              <a:t>3. Selection of suitable positions for triangulation stations.</a:t>
            </a:r>
          </a:p>
          <a:p>
            <a:pPr algn="just"/>
            <a:r>
              <a:rPr lang="en-IN" sz="3200" dirty="0">
                <a:latin typeface="Calibri" pitchFamily="34" charset="0"/>
                <a:cs typeface="Calibri" pitchFamily="34" charset="0"/>
              </a:rPr>
              <a:t>4. Determination of intervisibility of </a:t>
            </a:r>
            <a:r>
              <a:rPr lang="en-IN" sz="3200" dirty="0" smtClean="0">
                <a:latin typeface="Calibri" pitchFamily="34" charset="0"/>
                <a:cs typeface="Calibri" pitchFamily="34" charset="0"/>
              </a:rPr>
              <a:t>triangulation stations etc</a:t>
            </a:r>
            <a:r>
              <a:rPr lang="en-IN" sz="3200" dirty="0">
                <a:latin typeface="Calibri" pitchFamily="34" charset="0"/>
                <a:cs typeface="Calibri" pitchFamily="34" charset="0"/>
              </a:rPr>
              <a:t>.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82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01000" cy="5334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 smtClean="0">
                <a:latin typeface="Bell MT" pitchFamily="18" charset="0"/>
              </a:rPr>
              <a:t>1.1 Reconnaissance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90600"/>
            <a:ext cx="8458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3200" dirty="0">
                <a:latin typeface="Calibri" pitchFamily="34" charset="0"/>
                <a:cs typeface="Calibri" pitchFamily="34" charset="0"/>
              </a:rPr>
              <a:t>The main reconnaissance is a very rough </a:t>
            </a:r>
            <a:r>
              <a:rPr lang="en-IN" sz="3200" dirty="0" smtClean="0">
                <a:latin typeface="Calibri" pitchFamily="34" charset="0"/>
                <a:cs typeface="Calibri" pitchFamily="34" charset="0"/>
              </a:rPr>
              <a:t>triangulation.</a:t>
            </a:r>
          </a:p>
          <a:p>
            <a:pPr algn="just"/>
            <a:r>
              <a:rPr lang="en-IN" sz="3200" dirty="0">
                <a:latin typeface="Calibri" pitchFamily="34" charset="0"/>
                <a:cs typeface="Calibri" pitchFamily="34" charset="0"/>
              </a:rPr>
              <a:t>For reconnaissance the following instruments are generally employed</a:t>
            </a:r>
            <a:r>
              <a:rPr lang="en-IN" sz="32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algn="just"/>
            <a:endParaRPr lang="en-IN" sz="32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sz="3200" dirty="0">
                <a:latin typeface="Calibri" pitchFamily="34" charset="0"/>
                <a:cs typeface="Calibri" pitchFamily="34" charset="0"/>
              </a:rPr>
              <a:t>1. Small theodolite and sextant for measurement of angles.</a:t>
            </a:r>
          </a:p>
          <a:p>
            <a:pPr algn="just"/>
            <a:r>
              <a:rPr lang="en-IN" sz="3200" dirty="0">
                <a:latin typeface="Calibri" pitchFamily="34" charset="0"/>
                <a:cs typeface="Calibri" pitchFamily="34" charset="0"/>
              </a:rPr>
              <a:t>2. Prismatic compass for measurement of bearings.</a:t>
            </a:r>
          </a:p>
          <a:p>
            <a:pPr algn="just"/>
            <a:r>
              <a:rPr lang="en-IN" sz="3200" dirty="0">
                <a:latin typeface="Calibri" pitchFamily="34" charset="0"/>
                <a:cs typeface="Calibri" pitchFamily="34" charset="0"/>
              </a:rPr>
              <a:t>3. Steel tape</a:t>
            </a:r>
            <a:r>
              <a:rPr lang="en-IN" sz="3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r>
              <a:rPr lang="en-US" sz="3200" dirty="0">
                <a:latin typeface="Calibri" pitchFamily="34" charset="0"/>
                <a:cs typeface="Calibri" pitchFamily="34" charset="0"/>
              </a:rPr>
              <a:t>4.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Binocular etc.</a:t>
            </a:r>
          </a:p>
        </p:txBody>
      </p:sp>
    </p:spTree>
    <p:extLst>
      <p:ext uri="{BB962C8B-B14F-4D97-AF65-F5344CB8AC3E}">
        <p14:creationId xmlns:p14="http://schemas.microsoft.com/office/powerpoint/2010/main" val="234598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01000" cy="5334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>
                <a:latin typeface="Bell MT" pitchFamily="18" charset="0"/>
              </a:rPr>
              <a:t>1.2 Erection of signals and towers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90600"/>
            <a:ext cx="8458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3200" dirty="0">
                <a:latin typeface="Calibri" pitchFamily="34" charset="0"/>
                <a:cs typeface="Calibri" pitchFamily="34" charset="0"/>
              </a:rPr>
              <a:t>A </a:t>
            </a:r>
            <a:r>
              <a:rPr lang="en-IN" sz="3200" b="1" u="sng" dirty="0" smtClean="0">
                <a:latin typeface="Calibri" pitchFamily="34" charset="0"/>
                <a:cs typeface="Calibri" pitchFamily="34" charset="0"/>
              </a:rPr>
              <a:t>Signal</a:t>
            </a:r>
            <a:r>
              <a:rPr lang="en-IN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N" sz="3200" dirty="0">
                <a:latin typeface="Calibri" pitchFamily="34" charset="0"/>
                <a:cs typeface="Calibri" pitchFamily="34" charset="0"/>
              </a:rPr>
              <a:t>is a device erected to define the exact position of a triangulation station so that it can </a:t>
            </a:r>
            <a:r>
              <a:rPr lang="en-IN" sz="3200" dirty="0" smtClean="0">
                <a:latin typeface="Calibri" pitchFamily="34" charset="0"/>
                <a:cs typeface="Calibri" pitchFamily="34" charset="0"/>
              </a:rPr>
              <a:t>be observed </a:t>
            </a:r>
            <a:r>
              <a:rPr lang="en-IN" sz="3200" dirty="0">
                <a:latin typeface="Calibri" pitchFamily="34" charset="0"/>
                <a:cs typeface="Calibri" pitchFamily="34" charset="0"/>
              </a:rPr>
              <a:t>from other </a:t>
            </a:r>
            <a:r>
              <a:rPr lang="en-IN" sz="3200" dirty="0" smtClean="0">
                <a:latin typeface="Calibri" pitchFamily="34" charset="0"/>
                <a:cs typeface="Calibri" pitchFamily="34" charset="0"/>
              </a:rPr>
              <a:t>stations.</a:t>
            </a:r>
          </a:p>
          <a:p>
            <a:pPr algn="just"/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sz="3200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en-IN" sz="3200" b="1" u="sng" dirty="0" smtClean="0">
                <a:latin typeface="Calibri" pitchFamily="34" charset="0"/>
                <a:cs typeface="Calibri" pitchFamily="34" charset="0"/>
              </a:rPr>
              <a:t>Tower</a:t>
            </a:r>
            <a:r>
              <a:rPr lang="en-IN" sz="3200" dirty="0" smtClean="0">
                <a:latin typeface="Calibri" pitchFamily="34" charset="0"/>
                <a:cs typeface="Calibri" pitchFamily="34" charset="0"/>
              </a:rPr>
              <a:t> is </a:t>
            </a:r>
            <a:r>
              <a:rPr lang="en-IN" sz="3200" dirty="0">
                <a:latin typeface="Calibri" pitchFamily="34" charset="0"/>
                <a:cs typeface="Calibri" pitchFamily="34" charset="0"/>
              </a:rPr>
              <a:t>a structure over a station to support the instrument and </a:t>
            </a:r>
            <a:r>
              <a:rPr lang="en-IN" sz="3200" dirty="0" smtClean="0">
                <a:latin typeface="Calibri" pitchFamily="34" charset="0"/>
                <a:cs typeface="Calibri" pitchFamily="34" charset="0"/>
              </a:rPr>
              <a:t>the observer</a:t>
            </a:r>
            <a:r>
              <a:rPr lang="en-IN" sz="3200" dirty="0">
                <a:latin typeface="Calibri" pitchFamily="34" charset="0"/>
                <a:cs typeface="Calibri" pitchFamily="34" charset="0"/>
              </a:rPr>
              <a:t>, and is provided when the station or the signal, or both are to be elevated</a:t>
            </a:r>
            <a:r>
              <a:rPr lang="en-IN" sz="3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sz="3200" dirty="0">
                <a:latin typeface="Calibri" pitchFamily="34" charset="0"/>
                <a:cs typeface="Calibri" pitchFamily="34" charset="0"/>
              </a:rPr>
              <a:t>Before deciding the type of signal to be used, the triangulation stations are selected.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84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144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>
                <a:latin typeface="Bell MT" pitchFamily="18" charset="0"/>
              </a:rPr>
              <a:t>1.2.1 Criteria for selection of triangulation stations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219200"/>
            <a:ext cx="8763000" cy="5563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ts val="4300"/>
              </a:lnSpc>
              <a:buAutoNum type="arabicPeriod"/>
            </a:pPr>
            <a:r>
              <a:rPr lang="en-IN" sz="2800" dirty="0" smtClean="0">
                <a:latin typeface="Calibri" pitchFamily="34" charset="0"/>
                <a:cs typeface="Calibri" pitchFamily="34" charset="0"/>
              </a:rPr>
              <a:t>Triangulation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stations should be intervisible. For this purpose the station points should be on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the highest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ground such as hill tops, house tops,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etc.</a:t>
            </a:r>
          </a:p>
          <a:p>
            <a:pPr marL="514350" indent="-514350" algn="just">
              <a:lnSpc>
                <a:spcPts val="4300"/>
              </a:lnSpc>
              <a:buAutoNum type="arabicPeriod"/>
            </a:pPr>
            <a:r>
              <a:rPr lang="en-IN" sz="2800" dirty="0" smtClean="0">
                <a:latin typeface="Calibri" pitchFamily="34" charset="0"/>
                <a:cs typeface="Calibri" pitchFamily="34" charset="0"/>
              </a:rPr>
              <a:t>Stations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should be easily accessible with instruments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514350" indent="-514350" algn="just">
              <a:lnSpc>
                <a:spcPts val="4300"/>
              </a:lnSpc>
              <a:buAutoNum type="arabicPeriod"/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Station should form well-conditioned triangles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514350" indent="-514350" algn="just">
              <a:lnSpc>
                <a:spcPts val="4300"/>
              </a:lnSpc>
              <a:buAutoNum type="arabicPeriod"/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Stations should be so located that the lengths of sights are neither too small nor too long.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IN" sz="2800" dirty="0" smtClean="0">
                <a:latin typeface="Calibri" pitchFamily="34" charset="0"/>
                <a:cs typeface="Calibri" pitchFamily="34" charset="0"/>
              </a:rPr>
            </a:br>
            <a:r>
              <a:rPr lang="en-IN" sz="2800" dirty="0" smtClean="0">
                <a:latin typeface="Calibri" pitchFamily="34" charset="0"/>
                <a:cs typeface="Calibri" pitchFamily="34" charset="0"/>
              </a:rPr>
              <a:t>Small sights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cause errors of bisection and </a:t>
            </a:r>
            <a:r>
              <a:rPr lang="en-IN" sz="2800" dirty="0" err="1">
                <a:latin typeface="Calibri" pitchFamily="34" charset="0"/>
                <a:cs typeface="Calibri" pitchFamily="34" charset="0"/>
              </a:rPr>
              <a:t>centering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. Long sights too cause direction error as the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signals become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too indistinct for accurate bisection.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64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01000" cy="5334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>
                <a:latin typeface="Calibri" pitchFamily="34" charset="0"/>
                <a:cs typeface="Calibri" pitchFamily="34" charset="0"/>
              </a:rPr>
              <a:t>WELL-CONDITIONED TRIANGLES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50" y="1011734"/>
            <a:ext cx="8915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triangles of such a shape, in which any error in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angular measurement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has a minimum effect upon the computed lengths, is known as well-conditioned triangle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best shape of an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isosceles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triangle is that triangle whose base angles are 56°14'each. </a:t>
            </a:r>
            <a:endParaRPr lang="en-IN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IN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800" dirty="0">
                <a:latin typeface="Arial" pitchFamily="34" charset="0"/>
                <a:cs typeface="Arial" pitchFamily="34" charset="0"/>
              </a:rPr>
              <a:t>F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rom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practical considerations, an equilateral triangle may be treated as a well-conditional triangle. </a:t>
            </a:r>
            <a:endParaRPr lang="en-IN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IN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800" dirty="0" smtClean="0">
                <a:latin typeface="Arial" pitchFamily="34" charset="0"/>
                <a:cs typeface="Arial" pitchFamily="34" charset="0"/>
              </a:rPr>
              <a:t>In actual practice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, the triangles having an angle less than 30° or more than 120° should not be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considered.</a:t>
            </a:r>
          </a:p>
        </p:txBody>
      </p:sp>
    </p:spTree>
    <p:extLst>
      <p:ext uri="{BB962C8B-B14F-4D97-AF65-F5344CB8AC3E}">
        <p14:creationId xmlns:p14="http://schemas.microsoft.com/office/powerpoint/2010/main" val="186404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144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>
                <a:latin typeface="Bell MT" pitchFamily="18" charset="0"/>
              </a:rPr>
              <a:t>1.2.1 Criteria for selection of triangulation stations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219200"/>
            <a:ext cx="876300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ts val="4300"/>
              </a:lnSpc>
              <a:buFont typeface="+mj-lt"/>
              <a:buAutoNum type="arabicPeriod" startAt="5"/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Stations should be at commanding positions so as to serve as control for subsidiary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triangulation, and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for possible extension of the main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triangulation.</a:t>
            </a:r>
          </a:p>
          <a:p>
            <a:pPr marL="514350" indent="-514350" algn="just">
              <a:lnSpc>
                <a:spcPts val="4300"/>
              </a:lnSpc>
              <a:buFont typeface="+mj-lt"/>
              <a:buAutoNum type="arabicPeriod" startAt="5"/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Grazing line of sights should be avoided, and no line of sight should pass over the industrial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areas to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avoid irregular atmospheric refraction.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2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144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>
                <a:latin typeface="Bell MT" pitchFamily="18" charset="0"/>
              </a:rPr>
              <a:t>1.2.2 Determination of intervisibility of triangulation stations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219200"/>
            <a:ext cx="8763000" cy="60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Case-I Invervisibility not obstructed by intervening ground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938276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dirty="0"/>
              <a:t>If the intervening ground does not </a:t>
            </a:r>
            <a:r>
              <a:rPr lang="en-IN" sz="2400" dirty="0" smtClean="0"/>
              <a:t>obstruct </a:t>
            </a:r>
            <a:r>
              <a:rPr lang="en-IN" sz="2400" dirty="0"/>
              <a:t>the intervisibility, the distance of visible horizon from </a:t>
            </a:r>
            <a:r>
              <a:rPr lang="en-IN" sz="2400" dirty="0" smtClean="0"/>
              <a:t>the station </a:t>
            </a:r>
            <a:r>
              <a:rPr lang="en-IN" sz="2400" dirty="0"/>
              <a:t>of known elevation is calculated from the following formula: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58056"/>
            <a:ext cx="3505200" cy="144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3928620"/>
            <a:ext cx="5105399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5638800"/>
            <a:ext cx="873345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59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798" y="57150"/>
            <a:ext cx="8763000" cy="60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IN" sz="2800" b="1" i="1" u="sng" dirty="0">
                <a:latin typeface="Calibri" pitchFamily="34" charset="0"/>
                <a:cs typeface="Calibri" pitchFamily="34" charset="0"/>
              </a:rPr>
              <a:t>Case-I Invervisibility not obstructed by intervening ground</a:t>
            </a:r>
            <a:endParaRPr lang="en-US" sz="2800" b="1" i="1" u="sng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695927"/>
            <a:ext cx="3505200" cy="144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3505200"/>
            <a:ext cx="7919032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16" y="2438400"/>
            <a:ext cx="5700665" cy="90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91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/>
          <p:cNvSpPr/>
          <p:nvPr/>
        </p:nvSpPr>
        <p:spPr>
          <a:xfrm>
            <a:off x="931266" y="4643394"/>
            <a:ext cx="6858000" cy="4114800"/>
          </a:xfrm>
          <a:prstGeom prst="arc">
            <a:avLst>
              <a:gd name="adj1" fmla="val 11624764"/>
              <a:gd name="adj2" fmla="val 20951538"/>
            </a:avLst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179666" y="4186194"/>
            <a:ext cx="1143000" cy="1295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931266" y="4643394"/>
            <a:ext cx="609600" cy="8382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31266" y="4643394"/>
            <a:ext cx="6934200" cy="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1693266" y="5633994"/>
            <a:ext cx="304800" cy="4191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532851" y="5687157"/>
            <a:ext cx="445681" cy="4572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855066" y="4761295"/>
            <a:ext cx="6824330" cy="4911299"/>
            <a:chOff x="1066800" y="4918501"/>
            <a:chExt cx="6824330" cy="4911299"/>
          </a:xfrm>
        </p:grpSpPr>
        <p:sp>
          <p:nvSpPr>
            <p:cNvPr id="21" name="Arc 20"/>
            <p:cNvSpPr/>
            <p:nvPr/>
          </p:nvSpPr>
          <p:spPr>
            <a:xfrm>
              <a:off x="1066800" y="5143500"/>
              <a:ext cx="6824330" cy="4686300"/>
            </a:xfrm>
            <a:prstGeom prst="arc">
              <a:avLst>
                <a:gd name="adj1" fmla="val 12766597"/>
                <a:gd name="adj2" fmla="val 16204187"/>
              </a:avLst>
            </a:prstGeom>
            <a:ln w="9525">
              <a:headEnd type="triangle" w="lg" len="sm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986215" y="4918501"/>
              <a:ext cx="5854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Da</a:t>
              </a:r>
              <a:endParaRPr lang="en-IN" sz="24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55066" y="4856160"/>
            <a:ext cx="6824330" cy="4816434"/>
            <a:chOff x="1066800" y="5013366"/>
            <a:chExt cx="6824330" cy="4816434"/>
          </a:xfrm>
        </p:grpSpPr>
        <p:sp>
          <p:nvSpPr>
            <p:cNvPr id="22" name="Arc 21"/>
            <p:cNvSpPr/>
            <p:nvPr/>
          </p:nvSpPr>
          <p:spPr>
            <a:xfrm>
              <a:off x="1066800" y="5143500"/>
              <a:ext cx="6824330" cy="4686300"/>
            </a:xfrm>
            <a:prstGeom prst="arc">
              <a:avLst>
                <a:gd name="adj1" fmla="val 16277471"/>
                <a:gd name="adj2" fmla="val 19773123"/>
              </a:avLst>
            </a:prstGeom>
            <a:ln w="9525">
              <a:headEnd type="triangle" w="lg" len="sm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88037" y="5013366"/>
              <a:ext cx="6094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Db</a:t>
              </a:r>
              <a:endParaRPr lang="en-IN" sz="24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94991" y="5176794"/>
            <a:ext cx="6824330" cy="4800600"/>
            <a:chOff x="1106725" y="5334000"/>
            <a:chExt cx="6824330" cy="4800600"/>
          </a:xfrm>
        </p:grpSpPr>
        <p:sp>
          <p:nvSpPr>
            <p:cNvPr id="20" name="Arc 19"/>
            <p:cNvSpPr/>
            <p:nvPr/>
          </p:nvSpPr>
          <p:spPr>
            <a:xfrm>
              <a:off x="1106725" y="5334000"/>
              <a:ext cx="6824330" cy="4800600"/>
            </a:xfrm>
            <a:prstGeom prst="arc">
              <a:avLst>
                <a:gd name="adj1" fmla="val 12949778"/>
                <a:gd name="adj2" fmla="val 19518601"/>
              </a:avLst>
            </a:prstGeom>
            <a:ln w="9525">
              <a:headEnd type="triangle" w="lg" len="sm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25322" y="5465932"/>
              <a:ext cx="4933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D</a:t>
              </a:r>
              <a:endParaRPr lang="en-IN" sz="24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41933" y="5725910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</a:t>
            </a:r>
            <a:endParaRPr lang="en-IN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961472" y="5632941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</a:t>
            </a:r>
            <a:endParaRPr lang="en-IN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988333" y="3955361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</a:t>
            </a:r>
            <a:endParaRPr lang="en-IN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08441" y="416366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A’</a:t>
            </a:r>
            <a:endParaRPr lang="en-IN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489130" y="4299630"/>
            <a:ext cx="460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B’</a:t>
            </a:r>
            <a:endParaRPr lang="en-IN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322666" y="3733800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B’’</a:t>
            </a:r>
            <a:endParaRPr lang="en-IN" sz="2400" b="1" dirty="0"/>
          </a:p>
        </p:txBody>
      </p:sp>
      <p:grpSp>
        <p:nvGrpSpPr>
          <p:cNvPr id="42" name="Group 41"/>
          <p:cNvGrpSpPr/>
          <p:nvPr/>
        </p:nvGrpSpPr>
        <p:grpSpPr>
          <a:xfrm>
            <a:off x="449407" y="4707079"/>
            <a:ext cx="892658" cy="925862"/>
            <a:chOff x="449407" y="4707079"/>
            <a:chExt cx="892658" cy="925862"/>
          </a:xfrm>
        </p:grpSpPr>
        <p:cxnSp>
          <p:nvCxnSpPr>
            <p:cNvPr id="14" name="Straight Arrow Connector 13"/>
            <p:cNvCxnSpPr/>
            <p:nvPr/>
          </p:nvCxnSpPr>
          <p:spPr>
            <a:xfrm flipH="1" flipV="1">
              <a:off x="656265" y="4707079"/>
              <a:ext cx="685800" cy="925862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49407" y="4940594"/>
              <a:ext cx="5645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ha</a:t>
              </a:r>
              <a:endParaRPr lang="en-IN" sz="2800" b="1" dirty="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518647" y="4787098"/>
            <a:ext cx="1096727" cy="974949"/>
            <a:chOff x="7518647" y="4787098"/>
            <a:chExt cx="1096727" cy="974949"/>
          </a:xfrm>
        </p:grpSpPr>
        <p:cxnSp>
          <p:nvCxnSpPr>
            <p:cNvPr id="37" name="Straight Arrow Connector 36"/>
            <p:cNvCxnSpPr/>
            <p:nvPr/>
          </p:nvCxnSpPr>
          <p:spPr>
            <a:xfrm flipH="1">
              <a:off x="7518647" y="4787098"/>
              <a:ext cx="816904" cy="974949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8029957" y="5129905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hb</a:t>
              </a:r>
              <a:endParaRPr lang="en-IN" sz="2800" b="1" dirty="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336496" y="4299630"/>
            <a:ext cx="1618074" cy="1334364"/>
            <a:chOff x="7336496" y="4299630"/>
            <a:chExt cx="1618074" cy="1334364"/>
          </a:xfrm>
        </p:grpSpPr>
        <p:cxnSp>
          <p:nvCxnSpPr>
            <p:cNvPr id="35" name="Straight Arrow Connector 34"/>
            <p:cNvCxnSpPr/>
            <p:nvPr/>
          </p:nvCxnSpPr>
          <p:spPr>
            <a:xfrm flipH="1">
              <a:off x="7336496" y="4299630"/>
              <a:ext cx="1121704" cy="1334364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8248928" y="4323349"/>
              <a:ext cx="7056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</a:t>
              </a:r>
              <a:r>
                <a:rPr lang="en-US" sz="2800" b="1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</a:t>
              </a:r>
              <a:r>
                <a:rPr lang="en-US" sz="2800" b="1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’</a:t>
              </a:r>
              <a:endParaRPr lang="en-IN" sz="2800" b="1" dirty="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97" y="37527"/>
            <a:ext cx="454152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366" y="148989"/>
            <a:ext cx="3086210" cy="68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263" y="1027466"/>
            <a:ext cx="2687694" cy="59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83119" y="1665675"/>
            <a:ext cx="66685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b="1" dirty="0">
                <a:latin typeface="Calibri" pitchFamily="34" charset="0"/>
                <a:cs typeface="Calibri" pitchFamily="34" charset="0"/>
              </a:rPr>
              <a:t>For the known distance of </a:t>
            </a:r>
            <a:r>
              <a:rPr lang="en-IN" sz="2400" b="1" dirty="0" smtClean="0">
                <a:latin typeface="Calibri" pitchFamily="34" charset="0"/>
                <a:cs typeface="Calibri" pitchFamily="34" charset="0"/>
              </a:rPr>
              <a:t>visible horizon  </a:t>
            </a:r>
            <a:r>
              <a:rPr lang="en-IN" sz="2400" b="1" dirty="0" err="1" smtClean="0">
                <a:latin typeface="Calibri" pitchFamily="34" charset="0"/>
                <a:cs typeface="Calibri" pitchFamily="34" charset="0"/>
              </a:rPr>
              <a:t>Db</a:t>
            </a:r>
            <a:r>
              <a:rPr lang="en-IN" sz="24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the height of station B is computed. </a:t>
            </a:r>
            <a:endParaRPr lang="en-IN" sz="24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IN" sz="24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sz="2400" b="1" dirty="0" smtClean="0">
                <a:latin typeface="Calibri" pitchFamily="34" charset="0"/>
                <a:cs typeface="Calibri" pitchFamily="34" charset="0"/>
              </a:rPr>
              <a:t>If the computed 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value is </a:t>
            </a:r>
            <a:r>
              <a:rPr lang="en-IN" sz="2400" b="1" dirty="0" err="1" smtClean="0">
                <a:latin typeface="Calibri" pitchFamily="34" charset="0"/>
                <a:cs typeface="Calibri" pitchFamily="34" charset="0"/>
              </a:rPr>
              <a:t>hb</a:t>
            </a:r>
            <a:r>
              <a:rPr lang="en-IN" sz="2400" b="1" dirty="0" smtClean="0">
                <a:latin typeface="Calibri" pitchFamily="34" charset="0"/>
                <a:cs typeface="Calibri" pitchFamily="34" charset="0"/>
              </a:rPr>
              <a:t>’ , then</a:t>
            </a:r>
            <a:endParaRPr lang="en-IN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41" y="2607434"/>
            <a:ext cx="2871347" cy="65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07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8" grpId="0"/>
      <p:bldP spid="19" grpId="0"/>
      <p:bldP spid="23" grpId="0"/>
      <p:bldP spid="24" grpId="0"/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/>
          <p:cNvSpPr/>
          <p:nvPr/>
        </p:nvSpPr>
        <p:spPr>
          <a:xfrm>
            <a:off x="931266" y="4643394"/>
            <a:ext cx="6858000" cy="4114800"/>
          </a:xfrm>
          <a:prstGeom prst="arc">
            <a:avLst>
              <a:gd name="adj1" fmla="val 11624764"/>
              <a:gd name="adj2" fmla="val 20951538"/>
            </a:avLst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179666" y="4186194"/>
            <a:ext cx="1143000" cy="1295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931266" y="4643394"/>
            <a:ext cx="609600" cy="8382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31266" y="4643394"/>
            <a:ext cx="6934200" cy="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1693266" y="5633994"/>
            <a:ext cx="304800" cy="4191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532851" y="5687157"/>
            <a:ext cx="445681" cy="4572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855066" y="4761295"/>
            <a:ext cx="6824330" cy="4911299"/>
            <a:chOff x="1066800" y="4918501"/>
            <a:chExt cx="6824330" cy="4911299"/>
          </a:xfrm>
        </p:grpSpPr>
        <p:sp>
          <p:nvSpPr>
            <p:cNvPr id="21" name="Arc 20"/>
            <p:cNvSpPr/>
            <p:nvPr/>
          </p:nvSpPr>
          <p:spPr>
            <a:xfrm>
              <a:off x="1066800" y="5143500"/>
              <a:ext cx="6824330" cy="4686300"/>
            </a:xfrm>
            <a:prstGeom prst="arc">
              <a:avLst>
                <a:gd name="adj1" fmla="val 12766597"/>
                <a:gd name="adj2" fmla="val 16204187"/>
              </a:avLst>
            </a:prstGeom>
            <a:ln w="9525">
              <a:headEnd type="triangle" w="lg" len="sm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986215" y="4918501"/>
              <a:ext cx="5854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Da</a:t>
              </a:r>
              <a:endParaRPr lang="en-IN" sz="24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55066" y="4856160"/>
            <a:ext cx="6824330" cy="4816434"/>
            <a:chOff x="1066800" y="5013366"/>
            <a:chExt cx="6824330" cy="4816434"/>
          </a:xfrm>
        </p:grpSpPr>
        <p:sp>
          <p:nvSpPr>
            <p:cNvPr id="22" name="Arc 21"/>
            <p:cNvSpPr/>
            <p:nvPr/>
          </p:nvSpPr>
          <p:spPr>
            <a:xfrm>
              <a:off x="1066800" y="5143500"/>
              <a:ext cx="6824330" cy="4686300"/>
            </a:xfrm>
            <a:prstGeom prst="arc">
              <a:avLst>
                <a:gd name="adj1" fmla="val 16277471"/>
                <a:gd name="adj2" fmla="val 19773123"/>
              </a:avLst>
            </a:prstGeom>
            <a:ln w="9525">
              <a:headEnd type="triangle" w="lg" len="sm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88037" y="5013366"/>
              <a:ext cx="6094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Db</a:t>
              </a:r>
              <a:endParaRPr lang="en-IN" sz="24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94991" y="5176794"/>
            <a:ext cx="6824330" cy="4800600"/>
            <a:chOff x="1106725" y="5334000"/>
            <a:chExt cx="6824330" cy="4800600"/>
          </a:xfrm>
        </p:grpSpPr>
        <p:sp>
          <p:nvSpPr>
            <p:cNvPr id="20" name="Arc 19"/>
            <p:cNvSpPr/>
            <p:nvPr/>
          </p:nvSpPr>
          <p:spPr>
            <a:xfrm>
              <a:off x="1106725" y="5334000"/>
              <a:ext cx="6824330" cy="4800600"/>
            </a:xfrm>
            <a:prstGeom prst="arc">
              <a:avLst>
                <a:gd name="adj1" fmla="val 12949778"/>
                <a:gd name="adj2" fmla="val 19518601"/>
              </a:avLst>
            </a:prstGeom>
            <a:ln w="9525">
              <a:headEnd type="triangle" w="lg" len="sm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25322" y="5465932"/>
              <a:ext cx="4933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D</a:t>
              </a:r>
              <a:endParaRPr lang="en-IN" sz="24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41933" y="5725910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</a:t>
            </a:r>
            <a:endParaRPr lang="en-IN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961472" y="5632941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</a:t>
            </a:r>
            <a:endParaRPr lang="en-IN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988333" y="3955361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</a:t>
            </a:r>
            <a:endParaRPr lang="en-IN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08441" y="416366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A’</a:t>
            </a:r>
            <a:endParaRPr lang="en-IN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489130" y="4299630"/>
            <a:ext cx="460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B’</a:t>
            </a:r>
            <a:endParaRPr lang="en-IN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322666" y="3733800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B’’</a:t>
            </a:r>
            <a:endParaRPr lang="en-IN" sz="2400" b="1" dirty="0"/>
          </a:p>
        </p:txBody>
      </p:sp>
      <p:grpSp>
        <p:nvGrpSpPr>
          <p:cNvPr id="42" name="Group 41"/>
          <p:cNvGrpSpPr/>
          <p:nvPr/>
        </p:nvGrpSpPr>
        <p:grpSpPr>
          <a:xfrm>
            <a:off x="449407" y="4707079"/>
            <a:ext cx="892658" cy="925862"/>
            <a:chOff x="449407" y="4707079"/>
            <a:chExt cx="892658" cy="925862"/>
          </a:xfrm>
        </p:grpSpPr>
        <p:cxnSp>
          <p:nvCxnSpPr>
            <p:cNvPr id="14" name="Straight Arrow Connector 13"/>
            <p:cNvCxnSpPr/>
            <p:nvPr/>
          </p:nvCxnSpPr>
          <p:spPr>
            <a:xfrm flipH="1" flipV="1">
              <a:off x="656265" y="4707079"/>
              <a:ext cx="685800" cy="925862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49407" y="4940594"/>
              <a:ext cx="5645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ha</a:t>
              </a:r>
              <a:endParaRPr lang="en-IN" sz="2800" b="1" dirty="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518647" y="4787098"/>
            <a:ext cx="1096727" cy="974949"/>
            <a:chOff x="7518647" y="4787098"/>
            <a:chExt cx="1096727" cy="974949"/>
          </a:xfrm>
        </p:grpSpPr>
        <p:cxnSp>
          <p:nvCxnSpPr>
            <p:cNvPr id="37" name="Straight Arrow Connector 36"/>
            <p:cNvCxnSpPr/>
            <p:nvPr/>
          </p:nvCxnSpPr>
          <p:spPr>
            <a:xfrm flipH="1">
              <a:off x="7518647" y="4787098"/>
              <a:ext cx="816904" cy="974949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8029957" y="5129905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hb</a:t>
              </a:r>
              <a:endParaRPr lang="en-IN" sz="2800" b="1" dirty="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336496" y="4299630"/>
            <a:ext cx="1618074" cy="1334364"/>
            <a:chOff x="7336496" y="4299630"/>
            <a:chExt cx="1618074" cy="1334364"/>
          </a:xfrm>
        </p:grpSpPr>
        <p:cxnSp>
          <p:nvCxnSpPr>
            <p:cNvPr id="35" name="Straight Arrow Connector 34"/>
            <p:cNvCxnSpPr/>
            <p:nvPr/>
          </p:nvCxnSpPr>
          <p:spPr>
            <a:xfrm flipH="1">
              <a:off x="7336496" y="4299630"/>
              <a:ext cx="1121704" cy="1334364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8248928" y="4323349"/>
              <a:ext cx="7056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</a:t>
              </a:r>
              <a:r>
                <a:rPr lang="en-US" sz="2800" b="1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</a:t>
              </a:r>
              <a:r>
                <a:rPr lang="en-US" sz="2800" b="1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’</a:t>
              </a:r>
              <a:endParaRPr lang="en-IN" sz="2800" b="1" dirty="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6" y="304800"/>
            <a:ext cx="8737276" cy="38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38" y="838199"/>
            <a:ext cx="7112010" cy="60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Straight Connector 26"/>
          <p:cNvCxnSpPr/>
          <p:nvPr/>
        </p:nvCxnSpPr>
        <p:spPr>
          <a:xfrm flipV="1">
            <a:off x="931266" y="4195465"/>
            <a:ext cx="7404285" cy="4479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24" y="1512200"/>
            <a:ext cx="7253867" cy="46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476472" y="2020302"/>
            <a:ext cx="80714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b="1" dirty="0">
                <a:latin typeface="Calibri" pitchFamily="34" charset="0"/>
                <a:cs typeface="Calibri" pitchFamily="34" charset="0"/>
              </a:rPr>
              <a:t>If </a:t>
            </a:r>
            <a:r>
              <a:rPr lang="en-IN" sz="2400" b="1" dirty="0" smtClean="0">
                <a:latin typeface="Calibri" pitchFamily="34" charset="0"/>
                <a:cs typeface="Calibri" pitchFamily="34" charset="0"/>
              </a:rPr>
              <a:t>B is 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not visible from </a:t>
            </a:r>
            <a:r>
              <a:rPr lang="en-IN" sz="2400" b="1" dirty="0" smtClean="0">
                <a:latin typeface="Calibri" pitchFamily="34" charset="0"/>
                <a:cs typeface="Calibri" pitchFamily="34" charset="0"/>
              </a:rPr>
              <a:t>A, then</a:t>
            </a:r>
          </a:p>
          <a:p>
            <a:pPr algn="just"/>
            <a:r>
              <a:rPr lang="en-IN" sz="2400" b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IN" sz="2400" b="1" dirty="0" err="1" smtClean="0">
                <a:latin typeface="Calibri" pitchFamily="34" charset="0"/>
                <a:cs typeface="Calibri" pitchFamily="34" charset="0"/>
              </a:rPr>
              <a:t>hb</a:t>
            </a:r>
            <a:r>
              <a:rPr lang="en-IN" sz="2400" b="1" dirty="0" smtClean="0">
                <a:latin typeface="Calibri" pitchFamily="34" charset="0"/>
                <a:cs typeface="Calibri" pitchFamily="34" charset="0"/>
              </a:rPr>
              <a:t> - </a:t>
            </a:r>
            <a:r>
              <a:rPr lang="en-IN" sz="2400" b="1" dirty="0" err="1" smtClean="0">
                <a:latin typeface="Calibri" pitchFamily="34" charset="0"/>
                <a:cs typeface="Calibri" pitchFamily="34" charset="0"/>
              </a:rPr>
              <a:t>hb</a:t>
            </a:r>
            <a:r>
              <a:rPr lang="en-IN" sz="2400" b="1" dirty="0" smtClean="0">
                <a:latin typeface="Calibri" pitchFamily="34" charset="0"/>
                <a:cs typeface="Calibri" pitchFamily="34" charset="0"/>
              </a:rPr>
              <a:t>‘) 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− is the required amount of height of signal to be erected at B</a:t>
            </a:r>
            <a:r>
              <a:rPr lang="en-IN" sz="24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en-IN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68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/>
          <p:cNvSpPr/>
          <p:nvPr/>
        </p:nvSpPr>
        <p:spPr>
          <a:xfrm>
            <a:off x="931266" y="4643394"/>
            <a:ext cx="6858000" cy="4114800"/>
          </a:xfrm>
          <a:prstGeom prst="arc">
            <a:avLst>
              <a:gd name="adj1" fmla="val 11624764"/>
              <a:gd name="adj2" fmla="val 20951538"/>
            </a:avLst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179666" y="4186194"/>
            <a:ext cx="1143000" cy="1295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931266" y="4643394"/>
            <a:ext cx="609600" cy="8382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31266" y="4643394"/>
            <a:ext cx="6934200" cy="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1693266" y="5633994"/>
            <a:ext cx="304800" cy="4191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532851" y="5687157"/>
            <a:ext cx="445681" cy="4572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855066" y="4761295"/>
            <a:ext cx="6824330" cy="4911299"/>
            <a:chOff x="1066800" y="4918501"/>
            <a:chExt cx="6824330" cy="4911299"/>
          </a:xfrm>
        </p:grpSpPr>
        <p:sp>
          <p:nvSpPr>
            <p:cNvPr id="21" name="Arc 20"/>
            <p:cNvSpPr/>
            <p:nvPr/>
          </p:nvSpPr>
          <p:spPr>
            <a:xfrm>
              <a:off x="1066800" y="5143500"/>
              <a:ext cx="6824330" cy="4686300"/>
            </a:xfrm>
            <a:prstGeom prst="arc">
              <a:avLst>
                <a:gd name="adj1" fmla="val 12766597"/>
                <a:gd name="adj2" fmla="val 16204187"/>
              </a:avLst>
            </a:prstGeom>
            <a:ln w="9525">
              <a:headEnd type="triangle" w="lg" len="sm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986215" y="4918501"/>
              <a:ext cx="5854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Da</a:t>
              </a:r>
              <a:endParaRPr lang="en-IN" sz="24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55066" y="4856160"/>
            <a:ext cx="6824330" cy="4816434"/>
            <a:chOff x="1066800" y="5013366"/>
            <a:chExt cx="6824330" cy="4816434"/>
          </a:xfrm>
        </p:grpSpPr>
        <p:sp>
          <p:nvSpPr>
            <p:cNvPr id="22" name="Arc 21"/>
            <p:cNvSpPr/>
            <p:nvPr/>
          </p:nvSpPr>
          <p:spPr>
            <a:xfrm>
              <a:off x="1066800" y="5143500"/>
              <a:ext cx="6824330" cy="4686300"/>
            </a:xfrm>
            <a:prstGeom prst="arc">
              <a:avLst>
                <a:gd name="adj1" fmla="val 16277471"/>
                <a:gd name="adj2" fmla="val 19773123"/>
              </a:avLst>
            </a:prstGeom>
            <a:ln w="9525">
              <a:headEnd type="triangle" w="lg" len="sm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88037" y="5013366"/>
              <a:ext cx="6094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Db</a:t>
              </a:r>
              <a:endParaRPr lang="en-IN" sz="24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94991" y="5176794"/>
            <a:ext cx="6824330" cy="4800600"/>
            <a:chOff x="1106725" y="5334000"/>
            <a:chExt cx="6824330" cy="4800600"/>
          </a:xfrm>
        </p:grpSpPr>
        <p:sp>
          <p:nvSpPr>
            <p:cNvPr id="20" name="Arc 19"/>
            <p:cNvSpPr/>
            <p:nvPr/>
          </p:nvSpPr>
          <p:spPr>
            <a:xfrm>
              <a:off x="1106725" y="5334000"/>
              <a:ext cx="6824330" cy="4800600"/>
            </a:xfrm>
            <a:prstGeom prst="arc">
              <a:avLst>
                <a:gd name="adj1" fmla="val 12949778"/>
                <a:gd name="adj2" fmla="val 19518601"/>
              </a:avLst>
            </a:prstGeom>
            <a:ln w="9525">
              <a:headEnd type="triangle" w="lg" len="sm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25322" y="5465932"/>
              <a:ext cx="4933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D</a:t>
              </a:r>
              <a:endParaRPr lang="en-IN" sz="24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41933" y="5725910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</a:t>
            </a:r>
            <a:endParaRPr lang="en-IN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961472" y="5632941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</a:t>
            </a:r>
            <a:endParaRPr lang="en-IN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988333" y="3955361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</a:t>
            </a:r>
            <a:endParaRPr lang="en-IN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08441" y="416366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A’</a:t>
            </a:r>
            <a:endParaRPr lang="en-IN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489130" y="4299630"/>
            <a:ext cx="460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B’</a:t>
            </a:r>
            <a:endParaRPr lang="en-IN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322666" y="3733800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B’’</a:t>
            </a:r>
            <a:endParaRPr lang="en-IN" sz="2400" b="1" dirty="0"/>
          </a:p>
        </p:txBody>
      </p:sp>
      <p:grpSp>
        <p:nvGrpSpPr>
          <p:cNvPr id="42" name="Group 41"/>
          <p:cNvGrpSpPr/>
          <p:nvPr/>
        </p:nvGrpSpPr>
        <p:grpSpPr>
          <a:xfrm>
            <a:off x="449407" y="4707079"/>
            <a:ext cx="892658" cy="925862"/>
            <a:chOff x="449407" y="4707079"/>
            <a:chExt cx="892658" cy="925862"/>
          </a:xfrm>
        </p:grpSpPr>
        <p:cxnSp>
          <p:nvCxnSpPr>
            <p:cNvPr id="14" name="Straight Arrow Connector 13"/>
            <p:cNvCxnSpPr/>
            <p:nvPr/>
          </p:nvCxnSpPr>
          <p:spPr>
            <a:xfrm flipH="1" flipV="1">
              <a:off x="656265" y="4707079"/>
              <a:ext cx="685800" cy="925862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49407" y="4940594"/>
              <a:ext cx="5645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ha</a:t>
              </a:r>
              <a:endParaRPr lang="en-IN" sz="2800" b="1" dirty="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518647" y="4787098"/>
            <a:ext cx="1096727" cy="974949"/>
            <a:chOff x="7518647" y="4787098"/>
            <a:chExt cx="1096727" cy="974949"/>
          </a:xfrm>
        </p:grpSpPr>
        <p:cxnSp>
          <p:nvCxnSpPr>
            <p:cNvPr id="37" name="Straight Arrow Connector 36"/>
            <p:cNvCxnSpPr/>
            <p:nvPr/>
          </p:nvCxnSpPr>
          <p:spPr>
            <a:xfrm flipH="1">
              <a:off x="7518647" y="4787098"/>
              <a:ext cx="816904" cy="974949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8029957" y="5129905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hb</a:t>
              </a:r>
              <a:endParaRPr lang="en-IN" sz="2800" b="1" dirty="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336496" y="4299630"/>
            <a:ext cx="1618074" cy="1334364"/>
            <a:chOff x="7336496" y="4299630"/>
            <a:chExt cx="1618074" cy="1334364"/>
          </a:xfrm>
        </p:grpSpPr>
        <p:cxnSp>
          <p:nvCxnSpPr>
            <p:cNvPr id="35" name="Straight Arrow Connector 34"/>
            <p:cNvCxnSpPr/>
            <p:nvPr/>
          </p:nvCxnSpPr>
          <p:spPr>
            <a:xfrm flipH="1">
              <a:off x="7336496" y="4299630"/>
              <a:ext cx="1121704" cy="1334364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8248928" y="4323349"/>
              <a:ext cx="7056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</a:t>
              </a:r>
              <a:r>
                <a:rPr lang="en-US" sz="2800" b="1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</a:t>
              </a:r>
              <a:r>
                <a:rPr lang="en-US" sz="2800" b="1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’</a:t>
              </a:r>
              <a:endParaRPr lang="en-IN" sz="2800" b="1" dirty="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643755" y="1905000"/>
            <a:ext cx="8071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b="1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line of sight should be taken at least 3 m above the point </a:t>
            </a:r>
            <a:r>
              <a:rPr lang="en-IN" sz="2400" b="1" dirty="0" smtClean="0">
                <a:latin typeface="Calibri" pitchFamily="34" charset="0"/>
                <a:cs typeface="Calibri" pitchFamily="34" charset="0"/>
              </a:rPr>
              <a:t>of tangency T of 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the earth’s surface to avoid grazing rays.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731696" y="4417026"/>
            <a:ext cx="742163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5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763000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Two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stations A and B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, 80 km apart, have elevations 15 m and 270 m above mean sea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level, respectively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. Calculate the minimum height of the signal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at B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.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814" y="2590800"/>
            <a:ext cx="934701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86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381000"/>
            <a:ext cx="623667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378" y="1219200"/>
            <a:ext cx="286512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53535"/>
            <a:ext cx="2057400" cy="84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811" y="3276600"/>
            <a:ext cx="614076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4675" y="4800600"/>
            <a:ext cx="8763000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 the elevation of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B is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270 m, the height of signal required at B,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is =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285.25 – 270 = 15.25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.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58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798" y="57150"/>
            <a:ext cx="8763000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IN" sz="2800" b="1" i="1" u="sng" dirty="0" smtClean="0">
                <a:latin typeface="Calibri" pitchFamily="34" charset="0"/>
                <a:cs typeface="Calibri" pitchFamily="34" charset="0"/>
              </a:rPr>
              <a:t>Case-</a:t>
            </a:r>
            <a:r>
              <a:rPr lang="en-IN" sz="2800" b="1" i="1" u="sng" dirty="0">
                <a:latin typeface="Calibri" pitchFamily="34" charset="0"/>
                <a:cs typeface="Calibri" pitchFamily="34" charset="0"/>
              </a:rPr>
              <a:t>II Intervisibility obstructed by intervening </a:t>
            </a:r>
            <a:r>
              <a:rPr lang="en-IN" sz="2800" b="1" i="1" u="sng" dirty="0" smtClean="0">
                <a:latin typeface="Calibri" pitchFamily="34" charset="0"/>
                <a:cs typeface="Calibri" pitchFamily="34" charset="0"/>
              </a:rPr>
              <a:t>ground</a:t>
            </a:r>
          </a:p>
          <a:p>
            <a:pPr algn="just">
              <a:lnSpc>
                <a:spcPts val="4300"/>
              </a:lnSpc>
            </a:pPr>
            <a:r>
              <a:rPr lang="en-US" sz="2800" b="1" i="1" u="sng" dirty="0" smtClean="0">
                <a:latin typeface="Calibri" pitchFamily="34" charset="0"/>
                <a:cs typeface="Calibri" pitchFamily="34" charset="0"/>
              </a:rPr>
              <a:t>(1</a:t>
            </a:r>
            <a:r>
              <a:rPr lang="en-US" sz="2800" b="1" i="1" u="sng" baseline="30000" dirty="0" smtClean="0">
                <a:latin typeface="Calibri" pitchFamily="34" charset="0"/>
                <a:cs typeface="Calibri" pitchFamily="34" charset="0"/>
              </a:rPr>
              <a:t>st</a:t>
            </a:r>
            <a:r>
              <a:rPr lang="en-US" sz="2800" b="1" i="1" u="sng" dirty="0" smtClean="0">
                <a:latin typeface="Calibri" pitchFamily="34" charset="0"/>
                <a:cs typeface="Calibri" pitchFamily="34" charset="0"/>
              </a:rPr>
              <a:t> method)</a:t>
            </a: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43" y="2286000"/>
            <a:ext cx="8418909" cy="250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89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" y="76200"/>
            <a:ext cx="870117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67000"/>
            <a:ext cx="2877931" cy="6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319" y="3348037"/>
            <a:ext cx="2519362" cy="7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179" y="4495800"/>
            <a:ext cx="3405188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18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01000" cy="5334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>
                <a:latin typeface="Calibri" pitchFamily="34" charset="0"/>
                <a:cs typeface="Calibri" pitchFamily="34" charset="0"/>
              </a:rPr>
              <a:t>STRENGTH OF FIGURE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50" y="990600"/>
            <a:ext cx="8915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>
                <a:latin typeface="Arial" pitchFamily="34" charset="0"/>
                <a:cs typeface="Arial" pitchFamily="34" charset="0"/>
              </a:rPr>
              <a:t>The strength of figure is a factor considered in establishing a triangulation system to maintain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the computations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within a desired degree of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precision.</a:t>
            </a:r>
          </a:p>
          <a:p>
            <a:pPr algn="just"/>
            <a:endParaRPr lang="en-IN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800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plays an important role in deciding the 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layout of 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a triangulation system</a:t>
            </a:r>
            <a:r>
              <a:rPr lang="en-IN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Strength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of figure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is </a:t>
            </a:r>
          </a:p>
          <a:p>
            <a:pPr algn="just"/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IN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57600"/>
            <a:ext cx="2590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00581"/>
            <a:ext cx="8915400" cy="74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12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" y="76200"/>
            <a:ext cx="870117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06" y="2667000"/>
            <a:ext cx="4444398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58" y="5486400"/>
            <a:ext cx="1224641" cy="8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638800"/>
            <a:ext cx="1686695" cy="74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428" y="5691187"/>
            <a:ext cx="1806464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69" y="3000375"/>
            <a:ext cx="3516946" cy="99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33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There are two </a:t>
            </a:r>
            <a:r>
              <a:rPr lang="en-IN" dirty="0" smtClean="0"/>
              <a:t>stations P and Q </a:t>
            </a:r>
            <a:r>
              <a:rPr lang="en-IN" dirty="0"/>
              <a:t>at elevations of 200 m and 995 m, respectively. The </a:t>
            </a:r>
            <a:r>
              <a:rPr lang="en-IN" dirty="0" smtClean="0"/>
              <a:t>distance of </a:t>
            </a:r>
            <a:r>
              <a:rPr lang="en-IN" dirty="0"/>
              <a:t>Q </a:t>
            </a:r>
            <a:r>
              <a:rPr lang="en-IN" dirty="0" smtClean="0"/>
              <a:t>from P </a:t>
            </a:r>
            <a:r>
              <a:rPr lang="en-IN" dirty="0"/>
              <a:t>is 105 km. If the elevation of a peak M at a distance of 38km </a:t>
            </a:r>
            <a:r>
              <a:rPr lang="en-IN" dirty="0" smtClean="0"/>
              <a:t>from P is </a:t>
            </a:r>
            <a:r>
              <a:rPr lang="en-IN" dirty="0"/>
              <a:t>301 m, determine </a:t>
            </a:r>
            <a:r>
              <a:rPr lang="en-IN" dirty="0" smtClean="0"/>
              <a:t>whether Q is </a:t>
            </a:r>
            <a:r>
              <a:rPr lang="en-IN" dirty="0"/>
              <a:t>visible from P or not. If not, what would be </a:t>
            </a:r>
            <a:r>
              <a:rPr lang="en-IN" dirty="0" smtClean="0"/>
              <a:t> the </a:t>
            </a:r>
            <a:r>
              <a:rPr lang="en-IN" dirty="0"/>
              <a:t>height of scaffolding required at </a:t>
            </a:r>
            <a:r>
              <a:rPr lang="en-IN" dirty="0" smtClean="0"/>
              <a:t>Q so </a:t>
            </a:r>
            <a:r>
              <a:rPr lang="en-IN" dirty="0"/>
              <a:t>that Q becomes </a:t>
            </a:r>
            <a:r>
              <a:rPr lang="en-IN" dirty="0" smtClean="0"/>
              <a:t>visible from P 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6017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0"/>
          <a:stretch/>
        </p:blipFill>
        <p:spPr bwMode="auto">
          <a:xfrm>
            <a:off x="-76200" y="1295400"/>
            <a:ext cx="931010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76800"/>
            <a:ext cx="457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67400"/>
            <a:ext cx="274034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634" y="5850731"/>
            <a:ext cx="3113966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46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0"/>
          <a:stretch/>
        </p:blipFill>
        <p:spPr bwMode="auto">
          <a:xfrm>
            <a:off x="-152400" y="-26158"/>
            <a:ext cx="931010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09938"/>
            <a:ext cx="3866001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40944"/>
            <a:ext cx="3436386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558" y="4343400"/>
            <a:ext cx="435128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05400"/>
            <a:ext cx="6096000" cy="135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11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0"/>
          <a:stretch/>
        </p:blipFill>
        <p:spPr bwMode="auto">
          <a:xfrm>
            <a:off x="-152400" y="-26158"/>
            <a:ext cx="931010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17460"/>
            <a:ext cx="218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579" y="4038600"/>
            <a:ext cx="2457450" cy="66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05" y="4953000"/>
            <a:ext cx="407894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70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0"/>
          <a:stretch/>
        </p:blipFill>
        <p:spPr bwMode="auto">
          <a:xfrm>
            <a:off x="-152400" y="-26158"/>
            <a:ext cx="931010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182" y="3631229"/>
            <a:ext cx="4902942" cy="84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6800"/>
            <a:ext cx="8852907" cy="26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257800"/>
            <a:ext cx="61912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2362200" cy="94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234" y="5791200"/>
            <a:ext cx="2468749" cy="90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43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0"/>
          <a:stretch/>
        </p:blipFill>
        <p:spPr bwMode="auto">
          <a:xfrm>
            <a:off x="-152400" y="-26158"/>
            <a:ext cx="931010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0"/>
            <a:ext cx="3893053" cy="163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76800"/>
            <a:ext cx="6210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8686800" cy="477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28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798" y="57150"/>
            <a:ext cx="8763000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IN" sz="2800" b="1" i="1" u="sng" dirty="0" smtClean="0">
                <a:latin typeface="Calibri" pitchFamily="34" charset="0"/>
                <a:cs typeface="Calibri" pitchFamily="34" charset="0"/>
              </a:rPr>
              <a:t>Case-</a:t>
            </a:r>
            <a:r>
              <a:rPr lang="en-IN" sz="2800" b="1" i="1" u="sng" dirty="0">
                <a:latin typeface="Calibri" pitchFamily="34" charset="0"/>
                <a:cs typeface="Calibri" pitchFamily="34" charset="0"/>
              </a:rPr>
              <a:t>II Intervisibility obstructed by intervening </a:t>
            </a:r>
            <a:r>
              <a:rPr lang="en-IN" sz="2800" b="1" i="1" u="sng" dirty="0" smtClean="0">
                <a:latin typeface="Calibri" pitchFamily="34" charset="0"/>
                <a:cs typeface="Calibri" pitchFamily="34" charset="0"/>
              </a:rPr>
              <a:t>ground</a:t>
            </a:r>
          </a:p>
          <a:p>
            <a:pPr algn="just">
              <a:lnSpc>
                <a:spcPts val="4300"/>
              </a:lnSpc>
            </a:pPr>
            <a:r>
              <a:rPr lang="en-US" sz="2800" b="1" i="1" u="sng" dirty="0" smtClean="0">
                <a:latin typeface="Calibri" pitchFamily="34" charset="0"/>
                <a:cs typeface="Calibri" pitchFamily="34" charset="0"/>
              </a:rPr>
              <a:t>(2</a:t>
            </a:r>
            <a:r>
              <a:rPr lang="en-US" sz="2800" b="1" i="1" u="sng" baseline="30000" dirty="0" smtClean="0">
                <a:latin typeface="Calibri" pitchFamily="34" charset="0"/>
                <a:cs typeface="Calibri" pitchFamily="34" charset="0"/>
              </a:rPr>
              <a:t>nd</a:t>
            </a:r>
            <a:r>
              <a:rPr lang="en-US" sz="2800" b="1" i="1" u="sng" dirty="0" smtClean="0">
                <a:latin typeface="Calibri" pitchFamily="34" charset="0"/>
                <a:cs typeface="Calibri" pitchFamily="34" charset="0"/>
              </a:rPr>
              <a:t>  method – Captain </a:t>
            </a:r>
            <a:r>
              <a:rPr lang="en-US" sz="2800" b="1" i="1" u="sng" dirty="0" err="1" smtClean="0">
                <a:latin typeface="Calibri" pitchFamily="34" charset="0"/>
                <a:cs typeface="Calibri" pitchFamily="34" charset="0"/>
              </a:rPr>
              <a:t>McCaws</a:t>
            </a:r>
            <a:r>
              <a:rPr lang="en-US" sz="2800" b="1" i="1" u="sng" dirty="0" smtClean="0">
                <a:latin typeface="Calibri" pitchFamily="34" charset="0"/>
                <a:cs typeface="Calibri" pitchFamily="34" charset="0"/>
              </a:rPr>
              <a:t> Method)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64" y="1269409"/>
            <a:ext cx="8933234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43" y="4800600"/>
            <a:ext cx="3099181" cy="134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381110"/>
            <a:ext cx="4038600" cy="9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594" y="5510865"/>
            <a:ext cx="4343400" cy="1134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18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933234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57" y="3324534"/>
            <a:ext cx="4309077" cy="9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907" y="3324534"/>
            <a:ext cx="3813983" cy="95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7325" y="4381474"/>
            <a:ext cx="8214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dirty="0" smtClean="0"/>
              <a:t>In </a:t>
            </a:r>
            <a:r>
              <a:rPr lang="en-IN" sz="2400" dirty="0"/>
              <a:t>most of the cases, the zenith distance is very nearly equal to 90° and, therefore, the </a:t>
            </a:r>
            <a:r>
              <a:rPr lang="en-IN" sz="2400" dirty="0" smtClean="0"/>
              <a:t>value of </a:t>
            </a:r>
            <a:r>
              <a:rPr lang="en-IN" sz="2400" dirty="0"/>
              <a:t>cosec² </a:t>
            </a:r>
            <a:r>
              <a:rPr lang="en-IN" sz="2400" dirty="0" smtClean="0"/>
              <a:t>ξ may </a:t>
            </a:r>
            <a:r>
              <a:rPr lang="en-IN" sz="2400" dirty="0"/>
              <a:t>be taken approximately equal to unity.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917" y="5581803"/>
            <a:ext cx="6349452" cy="1123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87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00" y="-30707"/>
            <a:ext cx="8933234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96" y="4419600"/>
            <a:ext cx="6673762" cy="88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95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01000" cy="5334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>
                <a:latin typeface="Calibri" pitchFamily="34" charset="0"/>
                <a:cs typeface="Calibri" pitchFamily="34" charset="0"/>
              </a:rPr>
              <a:t>STRENGTH OF FIGURE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990600"/>
            <a:ext cx="84772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b="1" dirty="0">
                <a:latin typeface="Arial" pitchFamily="34" charset="0"/>
                <a:cs typeface="Arial" pitchFamily="34" charset="0"/>
              </a:rPr>
              <a:t>d = the probable error of an observed direction in seconds of </a:t>
            </a: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arc</a:t>
            </a:r>
          </a:p>
          <a:p>
            <a:pPr algn="just"/>
            <a:endParaRPr lang="en-IN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400" b="1" dirty="0">
                <a:latin typeface="Arial" pitchFamily="34" charset="0"/>
                <a:cs typeface="Arial" pitchFamily="34" charset="0"/>
              </a:rPr>
              <a:t>R= a term which represents the shape of a </a:t>
            </a: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figure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57188" y="3917749"/>
            <a:ext cx="857726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IN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difference </a:t>
            </a:r>
            <a:r>
              <a:rPr lang="en-IN" sz="2400" b="1" dirty="0">
                <a:latin typeface="Arial" pitchFamily="34" charset="0"/>
                <a:cs typeface="Arial" pitchFamily="34" charset="0"/>
              </a:rPr>
              <a:t>per second in the sixth place of logarithm of the sine of the distance angles A, </a:t>
            </a: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B and </a:t>
            </a:r>
            <a:r>
              <a:rPr lang="en-IN" sz="2400" b="1" dirty="0">
                <a:latin typeface="Arial" pitchFamily="34" charset="0"/>
                <a:cs typeface="Arial" pitchFamily="34" charset="0"/>
              </a:rPr>
              <a:t>C, respectively. (Distance angle is the angle in a triangle opposite to a side</a:t>
            </a: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/>
            <a:endParaRPr lang="en-IN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400" b="1" dirty="0">
                <a:latin typeface="Arial" pitchFamily="34" charset="0"/>
                <a:cs typeface="Arial" pitchFamily="34" charset="0"/>
              </a:rPr>
              <a:t>D = the number of directions observed excluding the known side of the figure = </a:t>
            </a:r>
            <a:r>
              <a:rPr lang="en-IN" sz="2400" b="1" i="1" u="sng" dirty="0">
                <a:latin typeface="Arial" pitchFamily="34" charset="0"/>
                <a:cs typeface="Arial" pitchFamily="34" charset="0"/>
              </a:rPr>
              <a:t>2 (total number of lines – 1)</a:t>
            </a:r>
            <a:endParaRPr lang="en-IN" sz="2400" b="1" i="1" u="sng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21711"/>
            <a:ext cx="1752600" cy="54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560260"/>
            <a:ext cx="5482973" cy="1316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11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2266950" cy="155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0"/>
          <a:stretch/>
        </p:blipFill>
        <p:spPr bwMode="auto">
          <a:xfrm>
            <a:off x="-28433" y="-25021"/>
            <a:ext cx="931010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28339"/>
            <a:ext cx="382047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492" y="4495800"/>
            <a:ext cx="3924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0" y="5123308"/>
            <a:ext cx="6482239" cy="141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839908"/>
            <a:ext cx="2558208" cy="70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08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0"/>
          <a:stretch/>
        </p:blipFill>
        <p:spPr bwMode="auto">
          <a:xfrm>
            <a:off x="-28433" y="-25021"/>
            <a:ext cx="931010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4110334"/>
            <a:ext cx="807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/>
              <a:t>The elevation of the line of sight </a:t>
            </a:r>
            <a:r>
              <a:rPr lang="en-IN" sz="2000" dirty="0" err="1" smtClean="0"/>
              <a:t>p'Qo</a:t>
            </a:r>
            <a:r>
              <a:rPr lang="en-IN" sz="2000" dirty="0" smtClean="0"/>
              <a:t> at M is </a:t>
            </a:r>
            <a:r>
              <a:rPr lang="en-IN" sz="2000" dirty="0"/>
              <a:t>316.24 m, and the elevation of the peak is 301 m, </a:t>
            </a:r>
            <a:r>
              <a:rPr lang="en-IN" sz="2000" dirty="0" smtClean="0"/>
              <a:t>therefore, the </a:t>
            </a:r>
            <a:r>
              <a:rPr lang="en-IN" sz="2000" dirty="0"/>
              <a:t>line of sight is clear of obstruction.</a:t>
            </a:r>
          </a:p>
        </p:txBody>
      </p:sp>
    </p:spTree>
    <p:extLst>
      <p:ext uri="{BB962C8B-B14F-4D97-AF65-F5344CB8AC3E}">
        <p14:creationId xmlns:p14="http://schemas.microsoft.com/office/powerpoint/2010/main" val="238683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142999"/>
            <a:ext cx="868680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400" dirty="0"/>
              <a:t>In a triangulation survey, the altitudes of two proposed </a:t>
            </a:r>
            <a:r>
              <a:rPr lang="en-IN" sz="2400" dirty="0" smtClean="0"/>
              <a:t>stations A </a:t>
            </a:r>
            <a:r>
              <a:rPr lang="en-IN" sz="2400" dirty="0"/>
              <a:t>and B, 100 km apart, </a:t>
            </a:r>
            <a:r>
              <a:rPr lang="en-IN" sz="2400" dirty="0" smtClean="0"/>
              <a:t>are respectively </a:t>
            </a:r>
            <a:r>
              <a:rPr lang="en-IN" sz="2400" dirty="0"/>
              <a:t>425 m and </a:t>
            </a:r>
            <a:r>
              <a:rPr lang="en-IN" sz="2400" dirty="0" smtClean="0"/>
              <a:t>705 </a:t>
            </a:r>
            <a:r>
              <a:rPr lang="en-IN" sz="2400" dirty="0"/>
              <a:t>m. </a:t>
            </a:r>
            <a:endParaRPr lang="en-IN" sz="2400" dirty="0" smtClean="0"/>
          </a:p>
          <a:p>
            <a:pPr algn="just">
              <a:lnSpc>
                <a:spcPct val="150000"/>
              </a:lnSpc>
            </a:pPr>
            <a:r>
              <a:rPr lang="en-IN" sz="2400" dirty="0" smtClean="0"/>
              <a:t>The </a:t>
            </a:r>
            <a:r>
              <a:rPr lang="en-IN" sz="2400" dirty="0"/>
              <a:t>intervening ground situated at C, 60 km from A, has an elevation of 435 </a:t>
            </a:r>
            <a:r>
              <a:rPr lang="en-IN" sz="2400" dirty="0" smtClean="0"/>
              <a:t>m. </a:t>
            </a:r>
          </a:p>
          <a:p>
            <a:pPr algn="just">
              <a:lnSpc>
                <a:spcPct val="150000"/>
              </a:lnSpc>
            </a:pPr>
            <a:r>
              <a:rPr lang="en-IN" sz="2400" dirty="0" smtClean="0"/>
              <a:t>Ascertain </a:t>
            </a:r>
            <a:r>
              <a:rPr lang="en-IN" sz="2400" dirty="0"/>
              <a:t>if </a:t>
            </a:r>
            <a:r>
              <a:rPr lang="en-IN" sz="2400" dirty="0" smtClean="0"/>
              <a:t>A and B are </a:t>
            </a:r>
            <a:r>
              <a:rPr lang="en-IN" sz="2400" dirty="0"/>
              <a:t>intervisible, and if necessary find by how much </a:t>
            </a:r>
            <a:r>
              <a:rPr lang="en-IN" sz="2400" dirty="0" smtClean="0"/>
              <a:t>B should </a:t>
            </a:r>
            <a:r>
              <a:rPr lang="en-IN" sz="2400" dirty="0"/>
              <a:t>be raised so that the line </a:t>
            </a:r>
            <a:r>
              <a:rPr lang="en-IN" sz="2400" dirty="0" smtClean="0"/>
              <a:t>of sight </a:t>
            </a:r>
            <a:r>
              <a:rPr lang="en-IN" sz="2400" dirty="0"/>
              <a:t>must </a:t>
            </a:r>
            <a:r>
              <a:rPr lang="en-IN" sz="2400" dirty="0" smtClean="0"/>
              <a:t> nowhere </a:t>
            </a:r>
            <a:r>
              <a:rPr lang="en-IN" sz="2400" dirty="0"/>
              <a:t>be less than 3 m above the surface of the ground. Take R= 6400 km and m= 0.07.</a:t>
            </a:r>
          </a:p>
        </p:txBody>
      </p:sp>
    </p:spTree>
    <p:extLst>
      <p:ext uri="{BB962C8B-B14F-4D97-AF65-F5344CB8AC3E}">
        <p14:creationId xmlns:p14="http://schemas.microsoft.com/office/powerpoint/2010/main" val="150524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45708"/>
            <a:ext cx="8269766" cy="100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88544"/>
            <a:ext cx="2935504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0"/>
            <a:ext cx="709126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81000" y="533400"/>
            <a:ext cx="8458200" cy="1447800"/>
            <a:chOff x="381000" y="533400"/>
            <a:chExt cx="8458200" cy="14478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533400"/>
              <a:ext cx="8458200" cy="1447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352800" y="718066"/>
              <a:ext cx="91082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705 m</a:t>
              </a:r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324309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8800"/>
            <a:ext cx="345757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7620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/>
              <a:t>As the elevation of the line of sight at </a:t>
            </a:r>
            <a:r>
              <a:rPr lang="en-IN" sz="2400" dirty="0" smtClean="0"/>
              <a:t>C is </a:t>
            </a:r>
            <a:r>
              <a:rPr lang="en-IN" sz="2400" dirty="0"/>
              <a:t>less than the elevation of C, the line of sight fails to clear </a:t>
            </a:r>
            <a:r>
              <a:rPr lang="en-IN" sz="2400" dirty="0" smtClean="0"/>
              <a:t>C by</a:t>
            </a:r>
            <a:endParaRPr lang="en-IN" sz="2400" dirty="0"/>
          </a:p>
        </p:txBody>
      </p:sp>
      <p:sp>
        <p:nvSpPr>
          <p:cNvPr id="3" name="Rectangle 2"/>
          <p:cNvSpPr/>
          <p:nvPr/>
        </p:nvSpPr>
        <p:spPr>
          <a:xfrm>
            <a:off x="304800" y="2690336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/>
              <a:t>To avoid grazing rays, the line of should be at </a:t>
            </a:r>
            <a:r>
              <a:rPr lang="en-IN" sz="2400" dirty="0" smtClean="0"/>
              <a:t>least 3m </a:t>
            </a:r>
            <a:r>
              <a:rPr lang="en-IN" sz="2400" dirty="0"/>
              <a:t>above the ground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Therefore</a:t>
            </a:r>
            <a:r>
              <a:rPr lang="en-IN" sz="2400" dirty="0"/>
              <a:t>, the line of </a:t>
            </a:r>
            <a:r>
              <a:rPr lang="en-IN" sz="2400" dirty="0" smtClean="0"/>
              <a:t>sight should </a:t>
            </a:r>
            <a:r>
              <a:rPr lang="en-IN" sz="2400" dirty="0"/>
              <a:t>be raised to </a:t>
            </a:r>
            <a:endParaRPr lang="en-IN" sz="2400" dirty="0" smtClean="0"/>
          </a:p>
          <a:p>
            <a:r>
              <a:rPr lang="en-IN" sz="2400" dirty="0"/>
              <a:t>	</a:t>
            </a:r>
            <a:r>
              <a:rPr lang="en-IN" sz="2400" dirty="0" smtClean="0"/>
              <a:t>	3.25 </a:t>
            </a:r>
            <a:r>
              <a:rPr lang="en-IN" sz="2400" dirty="0"/>
              <a:t>+ 3 = 6.25 m at C.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4579203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/>
              <a:t>Hence, the minimum height of signal to be erected at </a:t>
            </a:r>
            <a:r>
              <a:rPr lang="en-IN" sz="2400" dirty="0" smtClean="0"/>
              <a:t>B</a:t>
            </a:r>
          </a:p>
          <a:p>
            <a:r>
              <a:rPr lang="en-US" sz="2400" dirty="0" smtClean="0"/>
              <a:t>From Similar Triangles :</a:t>
            </a:r>
            <a:endParaRPr lang="en-IN" sz="2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5410200"/>
            <a:ext cx="4286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89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>
                <a:latin typeface="Bell MT" pitchFamily="18" charset="0"/>
              </a:rPr>
              <a:t>1.2.3 Station Mark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219200"/>
            <a:ext cx="8763000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dirty="0">
                <a:latin typeface="Calibri" pitchFamily="34" charset="0"/>
                <a:cs typeface="Calibri" pitchFamily="34" charset="0"/>
              </a:rPr>
              <a:t>The triangulation stations should be permanently marked on the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stable foundation or rock so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that the theodolite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and signal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may be centered accurately over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them.</a:t>
            </a:r>
          </a:p>
          <a:p>
            <a:pPr marL="457200" indent="-4572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dirty="0" smtClean="0">
                <a:latin typeface="Calibri" pitchFamily="34" charset="0"/>
                <a:cs typeface="Calibri" pitchFamily="34" charset="0"/>
              </a:rPr>
              <a:t>Generally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, a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hole 10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to 15 cm deep is made in the rock and a copper or iron bolt is fixed with cement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dirty="0">
                <a:latin typeface="Calibri" pitchFamily="34" charset="0"/>
                <a:cs typeface="Calibri" pitchFamily="34" charset="0"/>
              </a:rPr>
              <a:t>The mark may be set on a concrete monument. The station should be marked with a copper or bronze tablet. </a:t>
            </a:r>
          </a:p>
          <a:p>
            <a:pPr marL="457200" indent="-4572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dirty="0">
                <a:latin typeface="Calibri" pitchFamily="34" charset="0"/>
                <a:cs typeface="Calibri" pitchFamily="34" charset="0"/>
              </a:rPr>
              <a:t>The name of the station and the date on which it was set, should be stamped on the tablet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en-IN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10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>
                <a:latin typeface="Bell MT" pitchFamily="18" charset="0"/>
              </a:rPr>
              <a:t>1.2.3 Station Mark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219200"/>
            <a:ext cx="8763000" cy="1703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800" dirty="0" smtClean="0">
                <a:latin typeface="Calibri" pitchFamily="34" charset="0"/>
                <a:cs typeface="Calibri" pitchFamily="34" charset="0"/>
              </a:rPr>
              <a:t>Three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reference marks at some distances on fairly permanent features, should be established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to locate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the station mark, if it is disturbed or removed.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5800" y="2956862"/>
            <a:ext cx="7425130" cy="3443938"/>
            <a:chOff x="685800" y="2956862"/>
            <a:chExt cx="7425130" cy="34439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2956862"/>
              <a:ext cx="7425130" cy="344393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66800" y="6031468"/>
              <a:ext cx="252665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Triangulation station</a:t>
              </a:r>
              <a:endParaRPr lang="en-IN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05400" y="5986986"/>
              <a:ext cx="212750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Reference station</a:t>
              </a:r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414965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 smtClean="0">
                <a:latin typeface="Bell MT" pitchFamily="18" charset="0"/>
              </a:rPr>
              <a:t>1.2.4 Signals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219200"/>
            <a:ext cx="8763000" cy="3952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Signals are centered vertically over the station mark, and the observations are made to these signals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from other stations.</a:t>
            </a:r>
          </a:p>
          <a:p>
            <a:pPr marL="457200" indent="-4572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The accuracy of triangulation is entirely dependent on the degree of accuracy of </a:t>
            </a:r>
            <a:r>
              <a:rPr lang="en-IN" sz="2800" dirty="0" err="1">
                <a:latin typeface="Calibri" pitchFamily="34" charset="0"/>
                <a:cs typeface="Calibri" pitchFamily="34" charset="0"/>
              </a:rPr>
              <a:t>centering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the signals.</a:t>
            </a:r>
          </a:p>
          <a:p>
            <a:pPr marL="457200" indent="-4572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Therefore, it is very essential that the signals are truly vertical, and centered over the station mark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34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 smtClean="0">
                <a:latin typeface="Bell MT" pitchFamily="18" charset="0"/>
              </a:rPr>
              <a:t>1.2.4 Signals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53355"/>
            <a:ext cx="8763000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A signal should fulfil the following requirements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514350" indent="-514350" algn="just">
              <a:lnSpc>
                <a:spcPts val="4300"/>
              </a:lnSpc>
              <a:buFont typeface="+mj-lt"/>
              <a:buAutoNum type="arabicPeriod"/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It should be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clearly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visible against any background. To make the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signal conspicuous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, it should be kept at least 75 cm above the station mark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514350" indent="-514350" algn="just">
              <a:lnSpc>
                <a:spcPts val="4300"/>
              </a:lnSpc>
              <a:buFont typeface="+mj-lt"/>
              <a:buAutoNum type="arabicPeriod"/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It should be capable of being accurately centered over the station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mark.</a:t>
            </a:r>
          </a:p>
          <a:p>
            <a:pPr marL="514350" indent="-514350" algn="just">
              <a:lnSpc>
                <a:spcPts val="4300"/>
              </a:lnSpc>
              <a:buFont typeface="+mj-lt"/>
              <a:buAutoNum type="arabicPeriod"/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It should be free from phase, or should exhibit little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phase.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42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 smtClean="0">
                <a:latin typeface="Bell MT" pitchFamily="18" charset="0"/>
              </a:rPr>
              <a:t>1.2.5 </a:t>
            </a:r>
            <a:r>
              <a:rPr lang="en-IN" sz="3200" dirty="0">
                <a:latin typeface="Bell MT" pitchFamily="18" charset="0"/>
              </a:rPr>
              <a:t>Classification of signals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914400"/>
            <a:ext cx="8763000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The signals may be classified as under :</a:t>
            </a:r>
          </a:p>
          <a:p>
            <a:pPr algn="just">
              <a:lnSpc>
                <a:spcPts val="4300"/>
              </a:lnSpc>
            </a:pPr>
            <a:r>
              <a:rPr lang="en-IN" sz="28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(i) Non-luminous, opaque or daylight signals</a:t>
            </a:r>
          </a:p>
          <a:p>
            <a:pPr algn="just">
              <a:lnSpc>
                <a:spcPts val="4300"/>
              </a:lnSpc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(ii) Luminous signals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lnSpc>
                <a:spcPts val="4300"/>
              </a:lnSpc>
            </a:pPr>
            <a:endParaRPr lang="en-US" sz="2800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ts val="4300"/>
              </a:lnSpc>
            </a:pPr>
            <a:r>
              <a:rPr lang="en-IN" sz="2800" b="1" u="sng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(i) Non-luminous signals</a:t>
            </a:r>
          </a:p>
          <a:p>
            <a:pPr algn="just">
              <a:lnSpc>
                <a:spcPts val="4300"/>
              </a:lnSpc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Non-luminous signals are used during day time and for short distances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lnSpc>
                <a:spcPts val="4300"/>
              </a:lnSpc>
            </a:pPr>
            <a:r>
              <a:rPr lang="en-IN" sz="2800" dirty="0" smtClean="0">
                <a:latin typeface="Calibri" pitchFamily="34" charset="0"/>
                <a:cs typeface="Calibri" pitchFamily="34" charset="0"/>
              </a:rPr>
              <a:t>These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are of various types,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and the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most commonly used are of following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types: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31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01000" cy="5334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>
                <a:latin typeface="Calibri" pitchFamily="34" charset="0"/>
                <a:cs typeface="Calibri" pitchFamily="34" charset="0"/>
              </a:rPr>
              <a:t>STRENGTH OF FIGURE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5791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5300" y="2438400"/>
            <a:ext cx="8458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b="1" dirty="0">
                <a:latin typeface="Bell MT" pitchFamily="18" charset="0"/>
              </a:rPr>
              <a:t>n′ = the total number of sides including the known side of the figure</a:t>
            </a:r>
            <a:r>
              <a:rPr lang="en-IN" sz="2800" b="1" dirty="0" smtClean="0">
                <a:latin typeface="Bell MT" pitchFamily="18" charset="0"/>
              </a:rPr>
              <a:t>,</a:t>
            </a:r>
          </a:p>
          <a:p>
            <a:pPr algn="just"/>
            <a:endParaRPr lang="en-IN" sz="2800" b="1" dirty="0">
              <a:latin typeface="Bell MT" pitchFamily="18" charset="0"/>
            </a:endParaRPr>
          </a:p>
          <a:p>
            <a:pPr algn="just"/>
            <a:r>
              <a:rPr lang="en-IN" sz="2800" b="1" dirty="0">
                <a:latin typeface="Bell MT" pitchFamily="18" charset="0"/>
              </a:rPr>
              <a:t>n = the total number of sides observed in both directions including </a:t>
            </a:r>
            <a:r>
              <a:rPr lang="en-IN" sz="2800" b="1" dirty="0" smtClean="0">
                <a:latin typeface="Bell MT" pitchFamily="18" charset="0"/>
              </a:rPr>
              <a:t>the known </a:t>
            </a:r>
            <a:r>
              <a:rPr lang="en-IN" sz="2800" b="1" dirty="0">
                <a:latin typeface="Bell MT" pitchFamily="18" charset="0"/>
              </a:rPr>
              <a:t>side</a:t>
            </a:r>
            <a:r>
              <a:rPr lang="en-IN" sz="2800" b="1" dirty="0" smtClean="0">
                <a:latin typeface="Bell MT" pitchFamily="18" charset="0"/>
              </a:rPr>
              <a:t>,</a:t>
            </a:r>
          </a:p>
          <a:p>
            <a:pPr algn="just"/>
            <a:endParaRPr lang="en-IN" sz="2800" b="1" dirty="0">
              <a:latin typeface="Bell MT" pitchFamily="18" charset="0"/>
            </a:endParaRPr>
          </a:p>
          <a:p>
            <a:pPr algn="just"/>
            <a:r>
              <a:rPr lang="en-IN" sz="2800" b="1" dirty="0">
                <a:latin typeface="Bell MT" pitchFamily="18" charset="0"/>
              </a:rPr>
              <a:t>S′ = the number of stations occupied, </a:t>
            </a:r>
            <a:r>
              <a:rPr lang="en-IN" sz="2800" b="1" dirty="0" smtClean="0">
                <a:latin typeface="Bell MT" pitchFamily="18" charset="0"/>
              </a:rPr>
              <a:t>and</a:t>
            </a:r>
          </a:p>
          <a:p>
            <a:pPr algn="just"/>
            <a:endParaRPr lang="en-IN" sz="2800" b="1" dirty="0">
              <a:latin typeface="Bell MT" pitchFamily="18" charset="0"/>
            </a:endParaRPr>
          </a:p>
          <a:p>
            <a:pPr algn="just"/>
            <a:r>
              <a:rPr lang="en-IN" sz="2800" b="1" dirty="0">
                <a:latin typeface="Bell MT" pitchFamily="18" charset="0"/>
              </a:rPr>
              <a:t>S = the total number of stations.</a:t>
            </a:r>
          </a:p>
        </p:txBody>
      </p:sp>
    </p:spTree>
    <p:extLst>
      <p:ext uri="{BB962C8B-B14F-4D97-AF65-F5344CB8AC3E}">
        <p14:creationId xmlns:p14="http://schemas.microsoft.com/office/powerpoint/2010/main" val="3323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 smtClean="0">
                <a:latin typeface="Bell MT" pitchFamily="18" charset="0"/>
              </a:rPr>
              <a:t>1.2.5 </a:t>
            </a:r>
            <a:r>
              <a:rPr lang="en-IN" sz="3200" dirty="0">
                <a:latin typeface="Bell MT" pitchFamily="18" charset="0"/>
              </a:rPr>
              <a:t>Classification of signals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824" y="1066800"/>
            <a:ext cx="3490686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914400"/>
            <a:ext cx="6172200" cy="3952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ts val="4300"/>
              </a:lnSpc>
              <a:buAutoNum type="alphaLcParenBoth"/>
            </a:pPr>
            <a:r>
              <a:rPr lang="en-IN" sz="28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Pole </a:t>
            </a:r>
            <a:r>
              <a:rPr lang="en-IN" sz="28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signal </a:t>
            </a:r>
            <a:r>
              <a:rPr lang="en-IN" sz="28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: </a:t>
            </a:r>
          </a:p>
          <a:p>
            <a:pPr marL="457200" indent="-4572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800" dirty="0" smtClean="0">
                <a:latin typeface="Calibri" pitchFamily="34" charset="0"/>
                <a:cs typeface="Calibri" pitchFamily="34" charset="0"/>
              </a:rPr>
              <a:t>It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consists of a round pole painted black and white in alternate strips,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and is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supported vertically over the station mark, generally on a tripod. </a:t>
            </a:r>
            <a:endParaRPr lang="en-IN" sz="28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800" dirty="0" smtClean="0">
                <a:latin typeface="Calibri" pitchFamily="34" charset="0"/>
                <a:cs typeface="Calibri" pitchFamily="34" charset="0"/>
              </a:rPr>
              <a:t>Pole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signals are suitable </a:t>
            </a:r>
            <a:r>
              <a:rPr lang="en-IN" sz="2800" dirty="0" err="1" smtClean="0">
                <a:latin typeface="Calibri" pitchFamily="34" charset="0"/>
                <a:cs typeface="Calibri" pitchFamily="34" charset="0"/>
              </a:rPr>
              <a:t>upto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distance of about 6 km.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81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311" y="1187356"/>
            <a:ext cx="3167689" cy="532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 smtClean="0">
                <a:latin typeface="Bell MT" pitchFamily="18" charset="0"/>
              </a:rPr>
              <a:t>1.2.5 </a:t>
            </a:r>
            <a:r>
              <a:rPr lang="en-IN" sz="3200" dirty="0">
                <a:latin typeface="Bell MT" pitchFamily="18" charset="0"/>
              </a:rPr>
              <a:t>Classification of signals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7463" y="914399"/>
            <a:ext cx="594360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IN" sz="28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(b) Target signal </a:t>
            </a:r>
            <a:r>
              <a:rPr lang="en-IN" sz="28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457200" indent="-4572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800" dirty="0" smtClean="0">
                <a:latin typeface="Calibri" pitchFamily="34" charset="0"/>
                <a:cs typeface="Calibri" pitchFamily="34" charset="0"/>
              </a:rPr>
              <a:t>It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consists of a pole carrying two squares or rectangular targets placed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at right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angles to each other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Target signals are suitable </a:t>
            </a:r>
            <a:r>
              <a:rPr lang="en-IN" sz="2800" dirty="0" err="1">
                <a:latin typeface="Calibri" pitchFamily="34" charset="0"/>
                <a:cs typeface="Calibri" pitchFamily="34" charset="0"/>
              </a:rPr>
              <a:t>upto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 a distance of 30 km.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6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962400" cy="504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 smtClean="0">
                <a:latin typeface="Bell MT" pitchFamily="18" charset="0"/>
              </a:rPr>
              <a:t>1.2.5 </a:t>
            </a:r>
            <a:r>
              <a:rPr lang="en-IN" sz="3200" dirty="0">
                <a:latin typeface="Bell MT" pitchFamily="18" charset="0"/>
              </a:rPr>
              <a:t>Classification of signals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7463" y="914398"/>
            <a:ext cx="6020937" cy="2849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IN" sz="28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(c) Pole and brush signal </a:t>
            </a:r>
            <a:endParaRPr lang="en-IN" sz="2800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ts val="4300"/>
              </a:lnSpc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It consists of a straight pole about 2.5 m long with a bunch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of long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grass tied symmetrically round the top making a cross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66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4038600" cy="465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 smtClean="0">
                <a:latin typeface="Bell MT" pitchFamily="18" charset="0"/>
              </a:rPr>
              <a:t>1.2.5 </a:t>
            </a:r>
            <a:r>
              <a:rPr lang="en-IN" sz="3200" dirty="0">
                <a:latin typeface="Bell MT" pitchFamily="18" charset="0"/>
              </a:rPr>
              <a:t>Classification of signals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7463" y="914398"/>
            <a:ext cx="6020937" cy="3952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IN" sz="28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(d) Stone </a:t>
            </a:r>
            <a:r>
              <a:rPr lang="en-IN" sz="28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cairn</a:t>
            </a:r>
          </a:p>
          <a:p>
            <a:pPr algn="just">
              <a:lnSpc>
                <a:spcPts val="4300"/>
              </a:lnSpc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A pile of stone heaped in a conical shape about 3 m high with a cross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shape signal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erected over the stone heap, is stone cairn. </a:t>
            </a:r>
            <a:endParaRPr lang="en-IN" sz="28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ts val="4300"/>
              </a:lnSpc>
            </a:pPr>
            <a:r>
              <a:rPr lang="en-IN" sz="2800" dirty="0" smtClean="0">
                <a:latin typeface="Calibri" pitchFamily="34" charset="0"/>
                <a:cs typeface="Calibri" pitchFamily="34" charset="0"/>
              </a:rPr>
              <a:t>This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white washed opaque signal is very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useful if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the background is dark.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58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57400"/>
            <a:ext cx="3124200" cy="433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 smtClean="0">
                <a:latin typeface="Bell MT" pitchFamily="18" charset="0"/>
              </a:rPr>
              <a:t>1.2.5 </a:t>
            </a:r>
            <a:r>
              <a:rPr lang="en-IN" sz="3200" dirty="0">
                <a:latin typeface="Bell MT" pitchFamily="18" charset="0"/>
              </a:rPr>
              <a:t>Classification of signals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7463" y="914398"/>
            <a:ext cx="6020937" cy="3952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IN" sz="28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(e) </a:t>
            </a:r>
            <a:r>
              <a:rPr lang="en-IN" sz="28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Beacons</a:t>
            </a:r>
          </a:p>
          <a:p>
            <a:pPr algn="just">
              <a:lnSpc>
                <a:spcPts val="4300"/>
              </a:lnSpc>
            </a:pPr>
            <a:r>
              <a:rPr lang="en-IN" sz="2800" dirty="0" smtClean="0">
                <a:latin typeface="Calibri" pitchFamily="34" charset="0"/>
                <a:cs typeface="Calibri" pitchFamily="34" charset="0"/>
              </a:rPr>
              <a:t>It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consists of red and white cloth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tied round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the three straight poles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lnSpc>
                <a:spcPts val="4300"/>
              </a:lnSpc>
            </a:pPr>
            <a:r>
              <a:rPr lang="en-IN" sz="28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beacon can easily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be centered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over the station mark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lnSpc>
                <a:spcPts val="4300"/>
              </a:lnSpc>
            </a:pPr>
            <a:r>
              <a:rPr lang="en-IN" sz="2800" dirty="0" smtClean="0">
                <a:latin typeface="Calibri" pitchFamily="34" charset="0"/>
                <a:cs typeface="Calibri" pitchFamily="34" charset="0"/>
              </a:rPr>
              <a:t>It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is very useful for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making simultaneous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observations.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07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 smtClean="0">
                <a:latin typeface="Bell MT" pitchFamily="18" charset="0"/>
              </a:rPr>
              <a:t>1.2.5 </a:t>
            </a:r>
            <a:r>
              <a:rPr lang="en-IN" sz="3200" dirty="0">
                <a:latin typeface="Bell MT" pitchFamily="18" charset="0"/>
              </a:rPr>
              <a:t>Classification of signals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7463" y="914398"/>
            <a:ext cx="8230737" cy="5606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IN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(ii) Luminous </a:t>
            </a:r>
            <a:r>
              <a:rPr lang="en-IN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signals</a:t>
            </a:r>
          </a:p>
          <a:p>
            <a:pPr algn="just">
              <a:lnSpc>
                <a:spcPts val="4300"/>
              </a:lnSpc>
            </a:pPr>
            <a:endParaRPr lang="en-IN" sz="28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ts val="4300"/>
              </a:lnSpc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Luminous signals may be classified into two types :</a:t>
            </a:r>
          </a:p>
          <a:p>
            <a:pPr algn="just">
              <a:lnSpc>
                <a:spcPts val="4300"/>
              </a:lnSpc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(i) Sun signals</a:t>
            </a:r>
          </a:p>
          <a:p>
            <a:pPr algn="just">
              <a:lnSpc>
                <a:spcPts val="4300"/>
              </a:lnSpc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(ii) Night signals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lnSpc>
                <a:spcPts val="4300"/>
              </a:lnSpc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ts val="4300"/>
              </a:lnSpc>
            </a:pPr>
            <a:r>
              <a:rPr lang="en-IN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(a) Sun signals </a:t>
            </a:r>
            <a:r>
              <a:rPr lang="en-IN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Sun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signals reflect the rays of the sun</a:t>
            </a:r>
          </a:p>
          <a:p>
            <a:pPr algn="just">
              <a:lnSpc>
                <a:spcPts val="4300"/>
              </a:lnSpc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towards the station of observation, and are also known as </a:t>
            </a:r>
            <a:r>
              <a:rPr lang="en-IN" sz="2800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heliotropes</a:t>
            </a:r>
            <a:r>
              <a:rPr lang="en-IN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Such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signals can be used only in day time in clear weather.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53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 smtClean="0">
                <a:latin typeface="Bell MT" pitchFamily="18" charset="0"/>
              </a:rPr>
              <a:t>Heliotropes</a:t>
            </a:r>
            <a:endParaRPr lang="en-IN" sz="3200" dirty="0">
              <a:latin typeface="Bell MT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51" y="1905000"/>
            <a:ext cx="818845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07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 smtClean="0">
                <a:latin typeface="Bell MT" pitchFamily="18" charset="0"/>
              </a:rPr>
              <a:t>1.2.5 </a:t>
            </a:r>
            <a:r>
              <a:rPr lang="en-IN" sz="3200" dirty="0">
                <a:latin typeface="Bell MT" pitchFamily="18" charset="0"/>
              </a:rPr>
              <a:t>Classification of signals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7463" y="914398"/>
            <a:ext cx="8230737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IN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b) Night signals</a:t>
            </a:r>
            <a:r>
              <a:rPr lang="en-IN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algn="just">
              <a:lnSpc>
                <a:spcPts val="4300"/>
              </a:lnSpc>
            </a:pPr>
            <a:r>
              <a:rPr lang="en-IN" sz="2800" dirty="0" smtClean="0">
                <a:latin typeface="Calibri" pitchFamily="34" charset="0"/>
                <a:cs typeface="Calibri" pitchFamily="34" charset="0"/>
              </a:rPr>
              <a:t>When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the observations are required to be made at night, the night signals of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following types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may be used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lnSpc>
                <a:spcPts val="4300"/>
              </a:lnSpc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1. Various forms of oil lamps with parabolic reflectors for sights less than 80 km.</a:t>
            </a:r>
          </a:p>
          <a:p>
            <a:pPr algn="just">
              <a:lnSpc>
                <a:spcPts val="4300"/>
              </a:lnSpc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2. Acetylene lamp designed by Capt. McCaw for sights more than 80 km.</a:t>
            </a:r>
          </a:p>
          <a:p>
            <a:pPr algn="just">
              <a:lnSpc>
                <a:spcPts val="4300"/>
              </a:lnSpc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3. Magnesium lamp with parabolic reflectors for long sights.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67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>
                <a:latin typeface="Bell MT" pitchFamily="18" charset="0"/>
              </a:rPr>
              <a:t>1.2.6 TOWERS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7463" y="762000"/>
            <a:ext cx="8306937" cy="3952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A tower is erected at the triangulation station when the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station or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the signal or both are to be elevated to make the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observations possible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form other stations in case of problem of intervisibility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lnSpc>
                <a:spcPts val="4300"/>
              </a:lnSpc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ts val="4300"/>
              </a:lnSpc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The height of tower depends upon the character of the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terrain and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the length of the sight.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85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>
                <a:latin typeface="Bell MT" pitchFamily="18" charset="0"/>
              </a:rPr>
              <a:t>1.2.6 TOWERS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7463" y="914398"/>
            <a:ext cx="4420737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The towers generally have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two independent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structures.</a:t>
            </a:r>
          </a:p>
          <a:p>
            <a:pPr marL="457200" indent="-4572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800" dirty="0">
                <a:latin typeface="Calibri" pitchFamily="34" charset="0"/>
                <a:cs typeface="Calibri" pitchFamily="34" charset="0"/>
              </a:rPr>
              <a:t>The outer structure is for supporting the observer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and the signal whereas 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the inner one is for supporting the instrument only. 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392430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00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01000" cy="5334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>
                <a:latin typeface="Calibri" pitchFamily="34" charset="0"/>
                <a:cs typeface="Calibri" pitchFamily="34" charset="0"/>
              </a:rPr>
              <a:t>ACCURACY OF TRIANGULATION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700" y="3505200"/>
            <a:ext cx="8458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b="1" dirty="0" smtClean="0">
                <a:latin typeface="Bell MT" pitchFamily="18" charset="0"/>
              </a:rPr>
              <a:t>Where,</a:t>
            </a:r>
          </a:p>
          <a:p>
            <a:pPr algn="just"/>
            <a:r>
              <a:rPr lang="en-IN" sz="2800" b="1" dirty="0" smtClean="0">
                <a:latin typeface="Bell MT" pitchFamily="18" charset="0"/>
              </a:rPr>
              <a:t>m </a:t>
            </a:r>
            <a:r>
              <a:rPr lang="en-IN" sz="2800" b="1" dirty="0">
                <a:latin typeface="Bell MT" pitchFamily="18" charset="0"/>
              </a:rPr>
              <a:t>= the root mean square error of unadjusted horizontal angles in seconds of arc as obtained from</a:t>
            </a:r>
          </a:p>
          <a:p>
            <a:pPr algn="just"/>
            <a:r>
              <a:rPr lang="en-IN" sz="2800" b="1" dirty="0">
                <a:latin typeface="Bell MT" pitchFamily="18" charset="0"/>
              </a:rPr>
              <a:t>the triangular errors,</a:t>
            </a:r>
          </a:p>
          <a:p>
            <a:pPr algn="just"/>
            <a:r>
              <a:rPr lang="en-IN" sz="2800" b="1" dirty="0" smtClean="0">
                <a:latin typeface="Bell MT" pitchFamily="18" charset="0"/>
              </a:rPr>
              <a:t>ΣE</a:t>
            </a:r>
            <a:r>
              <a:rPr lang="en-IN" sz="4000" b="1" baseline="30000" dirty="0" smtClean="0">
                <a:latin typeface="Bell MT" pitchFamily="18" charset="0"/>
              </a:rPr>
              <a:t>2</a:t>
            </a:r>
            <a:r>
              <a:rPr lang="en-IN" sz="2800" b="1" dirty="0" smtClean="0">
                <a:latin typeface="Bell MT" pitchFamily="18" charset="0"/>
              </a:rPr>
              <a:t> </a:t>
            </a:r>
            <a:r>
              <a:rPr lang="en-IN" sz="2800" b="1" dirty="0">
                <a:latin typeface="Bell MT" pitchFamily="18" charset="0"/>
              </a:rPr>
              <a:t>= the sum of the squares of all the triangular errors in the triangulation series, </a:t>
            </a:r>
            <a:r>
              <a:rPr lang="en-IN" sz="2800" b="1" dirty="0" smtClean="0">
                <a:latin typeface="Bell MT" pitchFamily="18" charset="0"/>
              </a:rPr>
              <a:t>and</a:t>
            </a:r>
          </a:p>
          <a:p>
            <a:pPr algn="just"/>
            <a:r>
              <a:rPr lang="en-IN" sz="2800" b="1" dirty="0" smtClean="0">
                <a:latin typeface="Bell MT" pitchFamily="18" charset="0"/>
              </a:rPr>
              <a:t>n=the </a:t>
            </a:r>
            <a:r>
              <a:rPr lang="en-IN" sz="2800" b="1" dirty="0">
                <a:latin typeface="Bell MT" pitchFamily="18" charset="0"/>
              </a:rPr>
              <a:t>total number of triangles in the series.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093231"/>
            <a:ext cx="8724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The following formula for root mean square error may be used.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1981200"/>
            <a:ext cx="252608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02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 flipV="1">
            <a:off x="5791200" y="3429000"/>
            <a:ext cx="3581400" cy="23940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 smtClean="0">
                <a:latin typeface="Bell MT" pitchFamily="18" charset="0"/>
              </a:rPr>
              <a:t>1.2.7 Phase of Signal</a:t>
            </a:r>
            <a:endParaRPr lang="en-IN" sz="3200" dirty="0">
              <a:latin typeface="Bell MT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791200" y="2743200"/>
            <a:ext cx="3390900" cy="30798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90600" y="914397"/>
            <a:ext cx="6096000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dirty="0">
                <a:latin typeface="Calibri" pitchFamily="34" charset="0"/>
                <a:cs typeface="Calibri" pitchFamily="34" charset="0"/>
              </a:rPr>
              <a:t>When cylindrical opaque signals are used, they require a correction in the observed horizontal angles due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an error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known as the </a:t>
            </a:r>
            <a:r>
              <a:rPr lang="en-IN" sz="2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phase</a:t>
            </a:r>
            <a:r>
              <a:rPr lang="en-IN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dirty="0">
                <a:latin typeface="Calibri" pitchFamily="34" charset="0"/>
                <a:cs typeface="Calibri" pitchFamily="34" charset="0"/>
              </a:rPr>
              <a:t>The cylindrical signal is partly illuminated by the sun, and the other part remains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in shadow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, and becomes invisible to the observer.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543800" y="2438400"/>
            <a:ext cx="1066800" cy="1066800"/>
          </a:xfrm>
          <a:prstGeom prst="ellipse">
            <a:avLst/>
          </a:prstGeom>
          <a:solidFill>
            <a:schemeClr val="bg2">
              <a:lumMod val="75000"/>
            </a:schemeClr>
          </a:solidFill>
          <a:effectLst>
            <a:outerShdw blurRad="317500" dist="330200" dir="1980000" algn="ctr" rotWithShape="0">
              <a:schemeClr val="tx1"/>
            </a:outerShdw>
            <a:reflection stA="45000" endPos="0" dist="50800" dir="5400000" sy="-100000" algn="bl" rotWithShape="0"/>
          </a:effectLst>
          <a:scene3d>
            <a:camera prst="isometricOffAxis2Top"/>
            <a:lightRig rig="threePt" dir="t">
              <a:rot lat="0" lon="0" rev="2400000"/>
            </a:lightRig>
          </a:scene3d>
          <a:sp3d extrusionH="1270000" prstMaterial="plastic">
            <a:bevelT h="50800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454925" y="1710371"/>
            <a:ext cx="914400" cy="914400"/>
          </a:xfrm>
          <a:prstGeom prst="ellipse">
            <a:avLst/>
          </a:prstGeom>
          <a:gradFill>
            <a:gsLst>
              <a:gs pos="0">
                <a:srgbClr val="FFF200">
                  <a:lumMod val="14000"/>
                  <a:lumOff val="86000"/>
                </a:srgbClr>
              </a:gs>
              <a:gs pos="45000">
                <a:srgbClr val="FF7A00"/>
              </a:gs>
              <a:gs pos="70000">
                <a:schemeClr val="accent3"/>
              </a:gs>
              <a:gs pos="100000">
                <a:srgbClr val="FF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Smiley Face 7"/>
          <p:cNvSpPr/>
          <p:nvPr/>
        </p:nvSpPr>
        <p:spPr>
          <a:xfrm>
            <a:off x="4991100" y="5823046"/>
            <a:ext cx="914400" cy="914400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99961 w 914400"/>
              <a:gd name="connsiteY1" fmla="*/ 547406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99961 w 914400"/>
              <a:gd name="connsiteY1" fmla="*/ 547406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635143" y="810990"/>
                  <a:pt x="799961" y="547406"/>
                </a:cubicBezTo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7924800" y="3121378"/>
            <a:ext cx="0" cy="132950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791200" y="4038600"/>
            <a:ext cx="3352800" cy="1784445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645097" y="2624771"/>
            <a:ext cx="1002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Visible </a:t>
            </a:r>
          </a:p>
          <a:p>
            <a:r>
              <a:rPr lang="en-US" dirty="0" smtClean="0"/>
              <a:t>portion</a:t>
            </a:r>
            <a:endParaRPr lang="en-IN" dirty="0"/>
          </a:p>
        </p:txBody>
      </p:sp>
      <p:sp>
        <p:nvSpPr>
          <p:cNvPr id="31" name="TextBox 30"/>
          <p:cNvSpPr txBox="1"/>
          <p:nvPr/>
        </p:nvSpPr>
        <p:spPr>
          <a:xfrm>
            <a:off x="7659804" y="4771863"/>
            <a:ext cx="1319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Shadowed</a:t>
            </a:r>
          </a:p>
          <a:p>
            <a:r>
              <a:rPr lang="en-US" dirty="0" smtClean="0"/>
              <a:t>Portion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6413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9" grpId="0"/>
      <p:bldP spid="31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 flipV="1">
            <a:off x="5791200" y="3429000"/>
            <a:ext cx="3581400" cy="23940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 smtClean="0">
                <a:latin typeface="Bell MT" pitchFamily="18" charset="0"/>
              </a:rPr>
              <a:t>1.2.7 Phase of Signal</a:t>
            </a:r>
            <a:endParaRPr lang="en-IN" sz="3200" dirty="0">
              <a:latin typeface="Bell MT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791200" y="2743200"/>
            <a:ext cx="3390900" cy="30798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70128" y="914397"/>
            <a:ext cx="6174475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dirty="0">
                <a:latin typeface="Calibri" pitchFamily="34" charset="0"/>
                <a:cs typeface="Calibri" pitchFamily="34" charset="0"/>
              </a:rPr>
              <a:t>While making the observations, the observer may bisect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the bright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portion or the bright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line.</a:t>
            </a:r>
          </a:p>
          <a:p>
            <a:pPr marL="457200" indent="-4572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dirty="0" smtClean="0">
                <a:latin typeface="Calibri" pitchFamily="34" charset="0"/>
                <a:cs typeface="Calibri" pitchFamily="34" charset="0"/>
              </a:rPr>
              <a:t>Thus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the signal is not bisected at the centre, and an error due to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wrong bisection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is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introduced.</a:t>
            </a:r>
          </a:p>
          <a:p>
            <a:pPr marL="457200" indent="-4572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dirty="0" smtClean="0">
                <a:latin typeface="Calibri" pitchFamily="34" charset="0"/>
                <a:cs typeface="Calibri" pitchFamily="34" charset="0"/>
              </a:rPr>
              <a:t>It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is, thus, the apparent displacement of the signal.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543800" y="2438400"/>
            <a:ext cx="1066800" cy="1066800"/>
          </a:xfrm>
          <a:prstGeom prst="ellipse">
            <a:avLst/>
          </a:prstGeom>
          <a:solidFill>
            <a:schemeClr val="bg2">
              <a:lumMod val="75000"/>
            </a:schemeClr>
          </a:solidFill>
          <a:effectLst>
            <a:outerShdw blurRad="317500" dist="330200" dir="1980000" algn="ctr" rotWithShape="0">
              <a:schemeClr val="tx1"/>
            </a:outerShdw>
            <a:reflection stA="45000" endPos="0" dist="50800" dir="5400000" sy="-100000" algn="bl" rotWithShape="0"/>
          </a:effectLst>
          <a:scene3d>
            <a:camera prst="isometricOffAxis2Top"/>
            <a:lightRig rig="threePt" dir="t">
              <a:rot lat="0" lon="0" rev="2400000"/>
            </a:lightRig>
          </a:scene3d>
          <a:sp3d extrusionH="1270000" prstMaterial="plastic">
            <a:bevelT h="50800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454925" y="1710371"/>
            <a:ext cx="914400" cy="914400"/>
          </a:xfrm>
          <a:prstGeom prst="ellipse">
            <a:avLst/>
          </a:prstGeom>
          <a:gradFill>
            <a:gsLst>
              <a:gs pos="0">
                <a:srgbClr val="FFF200">
                  <a:lumMod val="14000"/>
                  <a:lumOff val="86000"/>
                </a:srgbClr>
              </a:gs>
              <a:gs pos="45000">
                <a:srgbClr val="FF7A00"/>
              </a:gs>
              <a:gs pos="70000">
                <a:schemeClr val="accent3"/>
              </a:gs>
              <a:gs pos="100000">
                <a:srgbClr val="FF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Smiley Face 7"/>
          <p:cNvSpPr/>
          <p:nvPr/>
        </p:nvSpPr>
        <p:spPr>
          <a:xfrm>
            <a:off x="4991100" y="5823046"/>
            <a:ext cx="914400" cy="914400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99961 w 914400"/>
              <a:gd name="connsiteY1" fmla="*/ 547406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99961 w 914400"/>
              <a:gd name="connsiteY1" fmla="*/ 547406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100213 w 914400"/>
              <a:gd name="connsiteY0" fmla="*/ 438223 h 914400"/>
              <a:gd name="connsiteX1" fmla="*/ 799961 w 914400"/>
              <a:gd name="connsiteY1" fmla="*/ 547406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100213 w 914400"/>
              <a:gd name="connsiteY0" fmla="*/ 438223 h 914400"/>
              <a:gd name="connsiteX1" fmla="*/ 799961 w 914400"/>
              <a:gd name="connsiteY1" fmla="*/ 547406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100213" y="438223"/>
                </a:moveTo>
                <a:cubicBezTo>
                  <a:pt x="415541" y="824638"/>
                  <a:pt x="635143" y="810990"/>
                  <a:pt x="799961" y="547406"/>
                </a:cubicBezTo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7924800" y="3121378"/>
            <a:ext cx="0" cy="132950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791200" y="4038600"/>
            <a:ext cx="3352800" cy="1784445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791200" y="4283123"/>
            <a:ext cx="1905000" cy="153992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696200" y="3121378"/>
            <a:ext cx="0" cy="1179927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44603" y="2167571"/>
            <a:ext cx="189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Visible portion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Bisected</a:t>
            </a:r>
            <a:endParaRPr lang="en-IN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44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 flipV="1">
            <a:off x="5791200" y="3429000"/>
            <a:ext cx="3581400" cy="23940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 smtClean="0">
                <a:latin typeface="Bell MT" pitchFamily="18" charset="0"/>
              </a:rPr>
              <a:t>1.2.7 Phase of Signal</a:t>
            </a:r>
            <a:endParaRPr lang="en-IN" sz="3200" dirty="0">
              <a:latin typeface="Bell MT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791200" y="2743200"/>
            <a:ext cx="3390900" cy="30798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70128" y="914397"/>
            <a:ext cx="6174475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dirty="0">
                <a:latin typeface="Calibri" pitchFamily="34" charset="0"/>
                <a:cs typeface="Calibri" pitchFamily="34" charset="0"/>
              </a:rPr>
              <a:t>The phase correction is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thus necessary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so that the observed horizontal angles may be reduced to that corresponding to the centre of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the signal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.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543800" y="2438400"/>
            <a:ext cx="1066800" cy="1066800"/>
          </a:xfrm>
          <a:prstGeom prst="ellipse">
            <a:avLst/>
          </a:prstGeom>
          <a:solidFill>
            <a:schemeClr val="bg2">
              <a:lumMod val="75000"/>
            </a:schemeClr>
          </a:solidFill>
          <a:effectLst>
            <a:outerShdw blurRad="317500" dist="330200" dir="1980000" algn="ctr" rotWithShape="0">
              <a:schemeClr val="tx1"/>
            </a:outerShdw>
            <a:reflection stA="45000" endPos="0" dist="50800" dir="5400000" sy="-100000" algn="bl" rotWithShape="0"/>
          </a:effectLst>
          <a:scene3d>
            <a:camera prst="isometricOffAxis2Top"/>
            <a:lightRig rig="threePt" dir="t">
              <a:rot lat="0" lon="0" rev="2400000"/>
            </a:lightRig>
          </a:scene3d>
          <a:sp3d extrusionH="1270000" prstMaterial="plastic">
            <a:bevelT h="50800"/>
            <a:extrusionClr>
              <a:schemeClr val="bg2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454925" y="1710371"/>
            <a:ext cx="914400" cy="914400"/>
          </a:xfrm>
          <a:prstGeom prst="ellipse">
            <a:avLst/>
          </a:prstGeom>
          <a:gradFill>
            <a:gsLst>
              <a:gs pos="0">
                <a:srgbClr val="FFF200">
                  <a:lumMod val="14000"/>
                  <a:lumOff val="86000"/>
                </a:srgbClr>
              </a:gs>
              <a:gs pos="45000">
                <a:srgbClr val="FF7A00"/>
              </a:gs>
              <a:gs pos="70000">
                <a:schemeClr val="accent3"/>
              </a:gs>
              <a:gs pos="100000">
                <a:srgbClr val="FF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Smiley Face 7"/>
          <p:cNvSpPr/>
          <p:nvPr/>
        </p:nvSpPr>
        <p:spPr>
          <a:xfrm>
            <a:off x="4991100" y="5823046"/>
            <a:ext cx="914400" cy="914400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99961 w 914400"/>
              <a:gd name="connsiteY1" fmla="*/ 547406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99961 w 914400"/>
              <a:gd name="connsiteY1" fmla="*/ 547406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100213 w 914400"/>
              <a:gd name="connsiteY0" fmla="*/ 438223 h 914400"/>
              <a:gd name="connsiteX1" fmla="*/ 799961 w 914400"/>
              <a:gd name="connsiteY1" fmla="*/ 547406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100213 w 914400"/>
              <a:gd name="connsiteY0" fmla="*/ 438223 h 914400"/>
              <a:gd name="connsiteX1" fmla="*/ 799961 w 914400"/>
              <a:gd name="connsiteY1" fmla="*/ 547406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100213" y="438223"/>
                </a:moveTo>
                <a:cubicBezTo>
                  <a:pt x="415541" y="824638"/>
                  <a:pt x="635143" y="810990"/>
                  <a:pt x="799961" y="547406"/>
                </a:cubicBezTo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7924800" y="3121378"/>
            <a:ext cx="0" cy="132950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791200" y="4038600"/>
            <a:ext cx="3352800" cy="1784445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791200" y="4283123"/>
            <a:ext cx="1905000" cy="153992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696200" y="3121378"/>
            <a:ext cx="0" cy="1179927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44603" y="2167571"/>
            <a:ext cx="189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Visible portion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Bisected</a:t>
            </a:r>
            <a:endParaRPr lang="en-IN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14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 smtClean="0">
                <a:latin typeface="Bell MT" pitchFamily="18" charset="0"/>
              </a:rPr>
              <a:t>1.2.7 </a:t>
            </a:r>
            <a:r>
              <a:rPr lang="en-IN" sz="3200" dirty="0">
                <a:latin typeface="Bell MT" pitchFamily="18" charset="0"/>
              </a:rPr>
              <a:t>(i) Observation made on bright portion</a:t>
            </a:r>
          </a:p>
        </p:txBody>
      </p:sp>
      <p:sp>
        <p:nvSpPr>
          <p:cNvPr id="4" name="Oval 3"/>
          <p:cNvSpPr/>
          <p:nvPr/>
        </p:nvSpPr>
        <p:spPr>
          <a:xfrm>
            <a:off x="6248400" y="1447800"/>
            <a:ext cx="1447800" cy="1447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4876800" y="914400"/>
            <a:ext cx="2095500" cy="125730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4610100" y="4914900"/>
            <a:ext cx="2095500" cy="125730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</p:cNvCxnSpPr>
          <p:nvPr/>
        </p:nvCxnSpPr>
        <p:spPr>
          <a:xfrm flipH="1">
            <a:off x="6728475" y="1447800"/>
            <a:ext cx="243825" cy="472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629400" y="1543050"/>
            <a:ext cx="685800" cy="1276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248400" y="2286000"/>
            <a:ext cx="457200" cy="388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629400" y="2819400"/>
            <a:ext cx="76200" cy="3352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6629400" y="2819400"/>
            <a:ext cx="3048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" idx="3"/>
          </p:cNvCxnSpPr>
          <p:nvPr/>
        </p:nvCxnSpPr>
        <p:spPr>
          <a:xfrm flipH="1" flipV="1">
            <a:off x="6460425" y="2683575"/>
            <a:ext cx="245175" cy="3488625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6248400" y="2181226"/>
            <a:ext cx="723900" cy="104774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Down Arrow 55"/>
          <p:cNvSpPr/>
          <p:nvPr/>
        </p:nvSpPr>
        <p:spPr>
          <a:xfrm rot="18185949">
            <a:off x="4979795" y="795560"/>
            <a:ext cx="342900" cy="63817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7" name="Down Arrow 56"/>
          <p:cNvSpPr/>
          <p:nvPr/>
        </p:nvSpPr>
        <p:spPr>
          <a:xfrm rot="18185949">
            <a:off x="4438649" y="4595812"/>
            <a:ext cx="342900" cy="63817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TextBox 57"/>
          <p:cNvSpPr txBox="1"/>
          <p:nvPr/>
        </p:nvSpPr>
        <p:spPr>
          <a:xfrm>
            <a:off x="4336055" y="726622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S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86200" y="4440866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S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87351" y="6198357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O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38729" y="1950393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P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 flipH="1">
            <a:off x="5856827" y="2154128"/>
            <a:ext cx="391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A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94891" y="2664767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ell MT" pitchFamily="18" charset="0"/>
              </a:rPr>
              <a:t>F</a:t>
            </a:r>
            <a:endParaRPr lang="en-IN" sz="2000" b="1" dirty="0">
              <a:latin typeface="Bell MT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554389" y="2432612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ell MT" pitchFamily="18" charset="0"/>
              </a:rPr>
              <a:t>B</a:t>
            </a:r>
            <a:endParaRPr lang="en-IN" sz="2000" b="1" dirty="0">
              <a:latin typeface="Bell MT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35973" y="233362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ell MT" pitchFamily="18" charset="0"/>
              </a:rPr>
              <a:t>C</a:t>
            </a:r>
            <a:endParaRPr lang="en-IN" b="1" dirty="0">
              <a:latin typeface="Bell MT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 flipH="1">
            <a:off x="6609822" y="1663497"/>
            <a:ext cx="391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alibri"/>
                <a:cs typeface="Calibri"/>
              </a:rPr>
              <a:t>θ</a:t>
            </a:r>
            <a:endParaRPr lang="en-IN" sz="2400" dirty="0">
              <a:latin typeface="Bell MT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40264" y="1851154"/>
            <a:ext cx="53530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θ = the angle between the sun and the line OP</a:t>
            </a:r>
          </a:p>
          <a:p>
            <a:endParaRPr lang="en-IN" dirty="0" smtClean="0"/>
          </a:p>
          <a:p>
            <a:r>
              <a:rPr lang="en-IN" dirty="0" smtClean="0"/>
              <a:t>α1 and α2 =</a:t>
            </a:r>
          </a:p>
          <a:p>
            <a:r>
              <a:rPr lang="en-IN" dirty="0" smtClean="0"/>
              <a:t>The </a:t>
            </a:r>
            <a:r>
              <a:rPr lang="en-IN" dirty="0"/>
              <a:t>angles </a:t>
            </a:r>
            <a:r>
              <a:rPr lang="en-IN" dirty="0" smtClean="0"/>
              <a:t>BOP and </a:t>
            </a:r>
            <a:r>
              <a:rPr lang="en-IN" dirty="0"/>
              <a:t>AOP, </a:t>
            </a:r>
            <a:r>
              <a:rPr lang="en-IN" dirty="0" smtClean="0"/>
              <a:t>respectively</a:t>
            </a:r>
          </a:p>
          <a:p>
            <a:endParaRPr lang="en-IN" dirty="0"/>
          </a:p>
          <a:p>
            <a:r>
              <a:rPr lang="en-IN" dirty="0"/>
              <a:t>D= the horizontal distance </a:t>
            </a:r>
            <a:r>
              <a:rPr lang="en-IN" dirty="0" smtClean="0"/>
              <a:t>OP</a:t>
            </a:r>
          </a:p>
          <a:p>
            <a:endParaRPr lang="en-US" dirty="0"/>
          </a:p>
          <a:p>
            <a:r>
              <a:rPr lang="en-IN" dirty="0"/>
              <a:t>α = half of the </a:t>
            </a:r>
            <a:r>
              <a:rPr lang="en-IN" dirty="0" smtClean="0"/>
              <a:t>angle AOB (</a:t>
            </a:r>
            <a:r>
              <a:rPr lang="en-IN" dirty="0" err="1" smtClean="0"/>
              <a:t>ie</a:t>
            </a:r>
            <a:r>
              <a:rPr lang="en-IN" dirty="0" smtClean="0"/>
              <a:t>. AOC &amp; COB)</a:t>
            </a:r>
          </a:p>
          <a:p>
            <a:endParaRPr lang="en-US" dirty="0"/>
          </a:p>
          <a:p>
            <a:r>
              <a:rPr lang="el-GR" dirty="0"/>
              <a:t>β = </a:t>
            </a:r>
            <a:r>
              <a:rPr lang="en-IN" dirty="0"/>
              <a:t>the phase </a:t>
            </a:r>
            <a:r>
              <a:rPr lang="en-IN" dirty="0" smtClean="0"/>
              <a:t>correction (COP)</a:t>
            </a:r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6349154" y="1930316"/>
            <a:ext cx="366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ell MT" pitchFamily="18" charset="0"/>
              </a:rPr>
              <a:t>r</a:t>
            </a:r>
            <a:endParaRPr lang="en-IN" b="1" dirty="0">
              <a:latin typeface="Bell MT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35973" y="3048083"/>
            <a:ext cx="1033539" cy="533317"/>
            <a:chOff x="6335973" y="3048083"/>
            <a:chExt cx="1033539" cy="533317"/>
          </a:xfrm>
        </p:grpSpPr>
        <p:sp>
          <p:nvSpPr>
            <p:cNvPr id="76" name="Rectangle 75"/>
            <p:cNvSpPr/>
            <p:nvPr/>
          </p:nvSpPr>
          <p:spPr>
            <a:xfrm>
              <a:off x="6873863" y="3048083"/>
              <a:ext cx="4956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dirty="0"/>
                <a:t>α2</a:t>
              </a:r>
            </a:p>
          </p:txBody>
        </p:sp>
        <p:sp>
          <p:nvSpPr>
            <p:cNvPr id="3" name="Arc 2"/>
            <p:cNvSpPr/>
            <p:nvPr/>
          </p:nvSpPr>
          <p:spPr>
            <a:xfrm>
              <a:off x="6335973" y="3200400"/>
              <a:ext cx="562332" cy="381000"/>
            </a:xfrm>
            <a:prstGeom prst="arc">
              <a:avLst>
                <a:gd name="adj1" fmla="val 12188978"/>
                <a:gd name="adj2" fmla="val 20368196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651637" y="3481879"/>
            <a:ext cx="778212" cy="369332"/>
            <a:chOff x="6651637" y="3481879"/>
            <a:chExt cx="778212" cy="369332"/>
          </a:xfrm>
        </p:grpSpPr>
        <p:sp>
          <p:nvSpPr>
            <p:cNvPr id="6" name="Arc 5"/>
            <p:cNvSpPr/>
            <p:nvPr/>
          </p:nvSpPr>
          <p:spPr>
            <a:xfrm>
              <a:off x="6651637" y="3581400"/>
              <a:ext cx="206363" cy="85145"/>
            </a:xfrm>
            <a:prstGeom prst="arc">
              <a:avLst>
                <a:gd name="adj1" fmla="val 11171819"/>
                <a:gd name="adj2" fmla="val 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934200" y="3481879"/>
              <a:ext cx="4956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dirty="0"/>
                <a:t>α1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99438" y="2819400"/>
            <a:ext cx="552450" cy="369332"/>
            <a:chOff x="5924550" y="2674165"/>
            <a:chExt cx="552450" cy="369332"/>
          </a:xfrm>
        </p:grpSpPr>
        <p:sp>
          <p:nvSpPr>
            <p:cNvPr id="8" name="Rectangle 7"/>
            <p:cNvSpPr/>
            <p:nvPr/>
          </p:nvSpPr>
          <p:spPr>
            <a:xfrm>
              <a:off x="5924550" y="2674165"/>
              <a:ext cx="3497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dirty="0"/>
                <a:t>α</a:t>
              </a:r>
            </a:p>
          </p:txBody>
        </p:sp>
        <p:cxnSp>
          <p:nvCxnSpPr>
            <p:cNvPr id="11" name="Curved Connector 10"/>
            <p:cNvCxnSpPr>
              <a:stCxn id="8" idx="3"/>
            </p:cNvCxnSpPr>
            <p:nvPr/>
          </p:nvCxnSpPr>
          <p:spPr>
            <a:xfrm>
              <a:off x="6274326" y="2858831"/>
              <a:ext cx="202674" cy="36769"/>
            </a:xfrm>
            <a:prstGeom prst="curvedConnector3">
              <a:avLst>
                <a:gd name="adj1" fmla="val 114453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181653" y="3749611"/>
            <a:ext cx="1081798" cy="678276"/>
            <a:chOff x="6181653" y="3749611"/>
            <a:chExt cx="1081798" cy="678276"/>
          </a:xfrm>
        </p:grpSpPr>
        <p:sp>
          <p:nvSpPr>
            <p:cNvPr id="21" name="Arc 20"/>
            <p:cNvSpPr/>
            <p:nvPr/>
          </p:nvSpPr>
          <p:spPr>
            <a:xfrm>
              <a:off x="6181653" y="3810000"/>
              <a:ext cx="1011395" cy="617887"/>
            </a:xfrm>
            <a:prstGeom prst="arc">
              <a:avLst>
                <a:gd name="adj1" fmla="val 14296394"/>
                <a:gd name="adj2" fmla="val 18240961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96949" y="3749611"/>
              <a:ext cx="366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β</a:t>
              </a:r>
              <a:endParaRPr lang="en-IN" b="1" dirty="0">
                <a:latin typeface="Bell MT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860435" y="5244317"/>
            <a:ext cx="1041479" cy="627547"/>
            <a:chOff x="5860435" y="5244317"/>
            <a:chExt cx="1041479" cy="627547"/>
          </a:xfrm>
        </p:grpSpPr>
        <p:sp>
          <p:nvSpPr>
            <p:cNvPr id="69" name="TextBox 68"/>
            <p:cNvSpPr txBox="1"/>
            <p:nvPr/>
          </p:nvSpPr>
          <p:spPr>
            <a:xfrm flipH="1">
              <a:off x="6173902" y="5410199"/>
              <a:ext cx="391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latin typeface="Calibri"/>
                  <a:cs typeface="Calibri"/>
                </a:rPr>
                <a:t>θ</a:t>
              </a:r>
              <a:endParaRPr lang="en-IN" sz="2400" dirty="0">
                <a:latin typeface="Bell MT" pitchFamily="18" charset="0"/>
              </a:endParaRPr>
            </a:p>
          </p:txBody>
        </p:sp>
        <p:sp>
          <p:nvSpPr>
            <p:cNvPr id="24" name="Arc 23"/>
            <p:cNvSpPr/>
            <p:nvPr/>
          </p:nvSpPr>
          <p:spPr>
            <a:xfrm rot="19516329">
              <a:off x="5860435" y="5244317"/>
              <a:ext cx="1041479" cy="395585"/>
            </a:xfrm>
            <a:prstGeom prst="arc">
              <a:avLst>
                <a:gd name="adj1" fmla="val 10085424"/>
                <a:gd name="adj2" fmla="val 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229600" y="2233613"/>
            <a:ext cx="407495" cy="3964744"/>
            <a:chOff x="8229600" y="2233613"/>
            <a:chExt cx="407495" cy="3964744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8229600" y="2233613"/>
              <a:ext cx="0" cy="396474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8279305" y="3934277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292340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6" grpId="0" animBg="1"/>
      <p:bldP spid="57" grpId="0" animBg="1"/>
      <p:bldP spid="58" grpId="0"/>
      <p:bldP spid="59" grpId="0"/>
      <p:bldP spid="60" grpId="0"/>
      <p:bldP spid="61" grpId="0"/>
      <p:bldP spid="62" grpId="0"/>
      <p:bldP spid="64" grpId="0"/>
      <p:bldP spid="65" grpId="0"/>
      <p:bldP spid="66" grpId="0"/>
      <p:bldP spid="68" grpId="0"/>
      <p:bldP spid="2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 smtClean="0">
                <a:latin typeface="Bell MT" pitchFamily="18" charset="0"/>
              </a:rPr>
              <a:t>1.2.7 </a:t>
            </a:r>
            <a:r>
              <a:rPr lang="en-IN" sz="3200" dirty="0">
                <a:latin typeface="Bell MT" pitchFamily="18" charset="0"/>
              </a:rPr>
              <a:t>(i) Observation made on bright portion</a:t>
            </a:r>
          </a:p>
        </p:txBody>
      </p:sp>
      <p:sp>
        <p:nvSpPr>
          <p:cNvPr id="4" name="Oval 3"/>
          <p:cNvSpPr/>
          <p:nvPr/>
        </p:nvSpPr>
        <p:spPr>
          <a:xfrm>
            <a:off x="6248400" y="1447800"/>
            <a:ext cx="1447800" cy="1447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4876800" y="914400"/>
            <a:ext cx="2095500" cy="125730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4610100" y="4914900"/>
            <a:ext cx="2095500" cy="125730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</p:cNvCxnSpPr>
          <p:nvPr/>
        </p:nvCxnSpPr>
        <p:spPr>
          <a:xfrm flipH="1">
            <a:off x="6728475" y="1447800"/>
            <a:ext cx="243825" cy="472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629400" y="1543050"/>
            <a:ext cx="685800" cy="1276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248400" y="2286000"/>
            <a:ext cx="457200" cy="388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629400" y="2819400"/>
            <a:ext cx="76200" cy="3352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6629400" y="2819400"/>
            <a:ext cx="3048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" idx="3"/>
          </p:cNvCxnSpPr>
          <p:nvPr/>
        </p:nvCxnSpPr>
        <p:spPr>
          <a:xfrm flipH="1" flipV="1">
            <a:off x="6460425" y="2683575"/>
            <a:ext cx="245175" cy="3488625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6248400" y="2181226"/>
            <a:ext cx="723900" cy="104774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Down Arrow 55"/>
          <p:cNvSpPr/>
          <p:nvPr/>
        </p:nvSpPr>
        <p:spPr>
          <a:xfrm rot="18185949">
            <a:off x="4979795" y="795560"/>
            <a:ext cx="342900" cy="63817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7" name="Down Arrow 56"/>
          <p:cNvSpPr/>
          <p:nvPr/>
        </p:nvSpPr>
        <p:spPr>
          <a:xfrm rot="18185949">
            <a:off x="4438649" y="4595812"/>
            <a:ext cx="342900" cy="63817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TextBox 57"/>
          <p:cNvSpPr txBox="1"/>
          <p:nvPr/>
        </p:nvSpPr>
        <p:spPr>
          <a:xfrm>
            <a:off x="4336055" y="726622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S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86200" y="4440866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S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87351" y="6198357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O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38729" y="1950393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P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 flipH="1">
            <a:off x="5856827" y="2154128"/>
            <a:ext cx="391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A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94891" y="2664767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ell MT" pitchFamily="18" charset="0"/>
              </a:rPr>
              <a:t>F</a:t>
            </a:r>
            <a:endParaRPr lang="en-IN" sz="2000" b="1" dirty="0">
              <a:latin typeface="Bell MT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554389" y="2432612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ell MT" pitchFamily="18" charset="0"/>
              </a:rPr>
              <a:t>B</a:t>
            </a:r>
            <a:endParaRPr lang="en-IN" sz="2000" b="1" dirty="0">
              <a:latin typeface="Bell MT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35973" y="233362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ell MT" pitchFamily="18" charset="0"/>
              </a:rPr>
              <a:t>C</a:t>
            </a:r>
            <a:endParaRPr lang="en-IN" b="1" dirty="0">
              <a:latin typeface="Bell MT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 flipH="1">
            <a:off x="6609822" y="1663497"/>
            <a:ext cx="391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alibri"/>
                <a:cs typeface="Calibri"/>
              </a:rPr>
              <a:t>θ</a:t>
            </a:r>
            <a:endParaRPr lang="en-IN" sz="2400" dirty="0">
              <a:latin typeface="Bell MT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49154" y="1930316"/>
            <a:ext cx="366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ell MT" pitchFamily="18" charset="0"/>
              </a:rPr>
              <a:t>r</a:t>
            </a:r>
            <a:endParaRPr lang="en-IN" b="1" dirty="0">
              <a:latin typeface="Bell MT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35973" y="3048083"/>
            <a:ext cx="1033539" cy="533317"/>
            <a:chOff x="6335973" y="3048083"/>
            <a:chExt cx="1033539" cy="533317"/>
          </a:xfrm>
        </p:grpSpPr>
        <p:sp>
          <p:nvSpPr>
            <p:cNvPr id="76" name="Rectangle 75"/>
            <p:cNvSpPr/>
            <p:nvPr/>
          </p:nvSpPr>
          <p:spPr>
            <a:xfrm>
              <a:off x="6873863" y="3048083"/>
              <a:ext cx="4956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dirty="0"/>
                <a:t>α2</a:t>
              </a:r>
            </a:p>
          </p:txBody>
        </p:sp>
        <p:sp>
          <p:nvSpPr>
            <p:cNvPr id="3" name="Arc 2"/>
            <p:cNvSpPr/>
            <p:nvPr/>
          </p:nvSpPr>
          <p:spPr>
            <a:xfrm>
              <a:off x="6335973" y="3200400"/>
              <a:ext cx="562332" cy="381000"/>
            </a:xfrm>
            <a:prstGeom prst="arc">
              <a:avLst>
                <a:gd name="adj1" fmla="val 12188978"/>
                <a:gd name="adj2" fmla="val 20368196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651637" y="3481879"/>
            <a:ext cx="778212" cy="369332"/>
            <a:chOff x="6651637" y="3481879"/>
            <a:chExt cx="778212" cy="369332"/>
          </a:xfrm>
        </p:grpSpPr>
        <p:sp>
          <p:nvSpPr>
            <p:cNvPr id="6" name="Arc 5"/>
            <p:cNvSpPr/>
            <p:nvPr/>
          </p:nvSpPr>
          <p:spPr>
            <a:xfrm>
              <a:off x="6651637" y="3581400"/>
              <a:ext cx="206363" cy="85145"/>
            </a:xfrm>
            <a:prstGeom prst="arc">
              <a:avLst>
                <a:gd name="adj1" fmla="val 11171819"/>
                <a:gd name="adj2" fmla="val 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934200" y="3481879"/>
              <a:ext cx="4956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dirty="0"/>
                <a:t>α1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99438" y="2819400"/>
            <a:ext cx="552450" cy="369332"/>
            <a:chOff x="5924550" y="2674165"/>
            <a:chExt cx="552450" cy="369332"/>
          </a:xfrm>
        </p:grpSpPr>
        <p:sp>
          <p:nvSpPr>
            <p:cNvPr id="8" name="Rectangle 7"/>
            <p:cNvSpPr/>
            <p:nvPr/>
          </p:nvSpPr>
          <p:spPr>
            <a:xfrm>
              <a:off x="5924550" y="2674165"/>
              <a:ext cx="3497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dirty="0"/>
                <a:t>α</a:t>
              </a:r>
            </a:p>
          </p:txBody>
        </p:sp>
        <p:cxnSp>
          <p:nvCxnSpPr>
            <p:cNvPr id="11" name="Curved Connector 10"/>
            <p:cNvCxnSpPr>
              <a:stCxn id="8" idx="3"/>
            </p:cNvCxnSpPr>
            <p:nvPr/>
          </p:nvCxnSpPr>
          <p:spPr>
            <a:xfrm>
              <a:off x="6274326" y="2858831"/>
              <a:ext cx="202674" cy="36769"/>
            </a:xfrm>
            <a:prstGeom prst="curvedConnector3">
              <a:avLst>
                <a:gd name="adj1" fmla="val 114453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181653" y="3749611"/>
            <a:ext cx="1081798" cy="678276"/>
            <a:chOff x="6181653" y="3749611"/>
            <a:chExt cx="1081798" cy="678276"/>
          </a:xfrm>
        </p:grpSpPr>
        <p:sp>
          <p:nvSpPr>
            <p:cNvPr id="21" name="Arc 20"/>
            <p:cNvSpPr/>
            <p:nvPr/>
          </p:nvSpPr>
          <p:spPr>
            <a:xfrm>
              <a:off x="6181653" y="3810000"/>
              <a:ext cx="1011395" cy="617887"/>
            </a:xfrm>
            <a:prstGeom prst="arc">
              <a:avLst>
                <a:gd name="adj1" fmla="val 14296394"/>
                <a:gd name="adj2" fmla="val 18240961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96949" y="3749611"/>
              <a:ext cx="366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β</a:t>
              </a:r>
              <a:endParaRPr lang="en-IN" b="1" dirty="0">
                <a:latin typeface="Bell MT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860435" y="5244317"/>
            <a:ext cx="1041479" cy="627547"/>
            <a:chOff x="5860435" y="5244317"/>
            <a:chExt cx="1041479" cy="627547"/>
          </a:xfrm>
        </p:grpSpPr>
        <p:sp>
          <p:nvSpPr>
            <p:cNvPr id="69" name="TextBox 68"/>
            <p:cNvSpPr txBox="1"/>
            <p:nvPr/>
          </p:nvSpPr>
          <p:spPr>
            <a:xfrm flipH="1">
              <a:off x="6173902" y="5410199"/>
              <a:ext cx="391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latin typeface="Calibri"/>
                  <a:cs typeface="Calibri"/>
                </a:rPr>
                <a:t>θ</a:t>
              </a:r>
              <a:endParaRPr lang="en-IN" sz="2400" dirty="0">
                <a:latin typeface="Bell MT" pitchFamily="18" charset="0"/>
              </a:endParaRPr>
            </a:p>
          </p:txBody>
        </p:sp>
        <p:sp>
          <p:nvSpPr>
            <p:cNvPr id="24" name="Arc 23"/>
            <p:cNvSpPr/>
            <p:nvPr/>
          </p:nvSpPr>
          <p:spPr>
            <a:xfrm rot="19516329">
              <a:off x="5860435" y="5244317"/>
              <a:ext cx="1041479" cy="395585"/>
            </a:xfrm>
            <a:prstGeom prst="arc">
              <a:avLst>
                <a:gd name="adj1" fmla="val 10085424"/>
                <a:gd name="adj2" fmla="val 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4" y="1444276"/>
            <a:ext cx="3525155" cy="121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56890"/>
            <a:ext cx="4004284" cy="1312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69331"/>
            <a:ext cx="2209800" cy="9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07897"/>
            <a:ext cx="5008490" cy="1252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8229600" y="2233613"/>
            <a:ext cx="407495" cy="3964744"/>
            <a:chOff x="8229600" y="2233613"/>
            <a:chExt cx="407495" cy="3964744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8229600" y="2233613"/>
              <a:ext cx="0" cy="396474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8279305" y="3934277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87220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 smtClean="0">
                <a:latin typeface="Bell MT" pitchFamily="18" charset="0"/>
              </a:rPr>
              <a:t>1.2.7 </a:t>
            </a:r>
            <a:r>
              <a:rPr lang="en-IN" sz="3200" dirty="0">
                <a:latin typeface="Bell MT" pitchFamily="18" charset="0"/>
              </a:rPr>
              <a:t>(i) Observation made on bright portion</a:t>
            </a:r>
          </a:p>
        </p:txBody>
      </p:sp>
      <p:sp>
        <p:nvSpPr>
          <p:cNvPr id="4" name="Oval 3"/>
          <p:cNvSpPr/>
          <p:nvPr/>
        </p:nvSpPr>
        <p:spPr>
          <a:xfrm>
            <a:off x="6248400" y="1447800"/>
            <a:ext cx="1447800" cy="1447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4876800" y="914400"/>
            <a:ext cx="2095500" cy="125730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4610100" y="4914900"/>
            <a:ext cx="2095500" cy="125730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</p:cNvCxnSpPr>
          <p:nvPr/>
        </p:nvCxnSpPr>
        <p:spPr>
          <a:xfrm flipH="1">
            <a:off x="6728475" y="1447800"/>
            <a:ext cx="243825" cy="472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629400" y="1543050"/>
            <a:ext cx="685800" cy="1276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248400" y="2286000"/>
            <a:ext cx="457200" cy="388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629400" y="2819400"/>
            <a:ext cx="76200" cy="3352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6629400" y="2819400"/>
            <a:ext cx="3048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" idx="3"/>
          </p:cNvCxnSpPr>
          <p:nvPr/>
        </p:nvCxnSpPr>
        <p:spPr>
          <a:xfrm flipH="1" flipV="1">
            <a:off x="6460425" y="2683575"/>
            <a:ext cx="245175" cy="3488625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6248400" y="2181226"/>
            <a:ext cx="723900" cy="104774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Down Arrow 55"/>
          <p:cNvSpPr/>
          <p:nvPr/>
        </p:nvSpPr>
        <p:spPr>
          <a:xfrm rot="18185949">
            <a:off x="4979795" y="795560"/>
            <a:ext cx="342900" cy="63817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7" name="Down Arrow 56"/>
          <p:cNvSpPr/>
          <p:nvPr/>
        </p:nvSpPr>
        <p:spPr>
          <a:xfrm rot="18185949">
            <a:off x="4438649" y="4595812"/>
            <a:ext cx="342900" cy="63817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TextBox 57"/>
          <p:cNvSpPr txBox="1"/>
          <p:nvPr/>
        </p:nvSpPr>
        <p:spPr>
          <a:xfrm>
            <a:off x="4336055" y="726622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S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86200" y="4440866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S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87351" y="6198357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O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38729" y="1950393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P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 flipH="1">
            <a:off x="5856827" y="2154128"/>
            <a:ext cx="391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A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94891" y="2664767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ell MT" pitchFamily="18" charset="0"/>
              </a:rPr>
              <a:t>F</a:t>
            </a:r>
            <a:endParaRPr lang="en-IN" sz="2000" b="1" dirty="0">
              <a:latin typeface="Bell MT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554389" y="2432612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ell MT" pitchFamily="18" charset="0"/>
              </a:rPr>
              <a:t>B</a:t>
            </a:r>
            <a:endParaRPr lang="en-IN" sz="2000" b="1" dirty="0">
              <a:latin typeface="Bell MT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35973" y="233362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ell MT" pitchFamily="18" charset="0"/>
              </a:rPr>
              <a:t>C</a:t>
            </a:r>
            <a:endParaRPr lang="en-IN" b="1" dirty="0">
              <a:latin typeface="Bell MT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 flipH="1">
            <a:off x="6609822" y="1663497"/>
            <a:ext cx="391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alibri"/>
                <a:cs typeface="Calibri"/>
              </a:rPr>
              <a:t>θ</a:t>
            </a:r>
            <a:endParaRPr lang="en-IN" sz="2400" dirty="0">
              <a:latin typeface="Bell MT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49154" y="1930316"/>
            <a:ext cx="366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ell MT" pitchFamily="18" charset="0"/>
              </a:rPr>
              <a:t>r</a:t>
            </a:r>
            <a:endParaRPr lang="en-IN" b="1" dirty="0">
              <a:latin typeface="Bell MT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35973" y="3048083"/>
            <a:ext cx="1033539" cy="533317"/>
            <a:chOff x="6335973" y="3048083"/>
            <a:chExt cx="1033539" cy="533317"/>
          </a:xfrm>
        </p:grpSpPr>
        <p:sp>
          <p:nvSpPr>
            <p:cNvPr id="76" name="Rectangle 75"/>
            <p:cNvSpPr/>
            <p:nvPr/>
          </p:nvSpPr>
          <p:spPr>
            <a:xfrm>
              <a:off x="6873863" y="3048083"/>
              <a:ext cx="4956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dirty="0"/>
                <a:t>α2</a:t>
              </a:r>
            </a:p>
          </p:txBody>
        </p:sp>
        <p:sp>
          <p:nvSpPr>
            <p:cNvPr id="3" name="Arc 2"/>
            <p:cNvSpPr/>
            <p:nvPr/>
          </p:nvSpPr>
          <p:spPr>
            <a:xfrm>
              <a:off x="6335973" y="3200400"/>
              <a:ext cx="562332" cy="381000"/>
            </a:xfrm>
            <a:prstGeom prst="arc">
              <a:avLst>
                <a:gd name="adj1" fmla="val 12188978"/>
                <a:gd name="adj2" fmla="val 20368196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651637" y="3481879"/>
            <a:ext cx="778212" cy="369332"/>
            <a:chOff x="6651637" y="3481879"/>
            <a:chExt cx="778212" cy="369332"/>
          </a:xfrm>
        </p:grpSpPr>
        <p:sp>
          <p:nvSpPr>
            <p:cNvPr id="6" name="Arc 5"/>
            <p:cNvSpPr/>
            <p:nvPr/>
          </p:nvSpPr>
          <p:spPr>
            <a:xfrm>
              <a:off x="6651637" y="3581400"/>
              <a:ext cx="206363" cy="85145"/>
            </a:xfrm>
            <a:prstGeom prst="arc">
              <a:avLst>
                <a:gd name="adj1" fmla="val 11171819"/>
                <a:gd name="adj2" fmla="val 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934200" y="3481879"/>
              <a:ext cx="4956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dirty="0"/>
                <a:t>α1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99438" y="2819400"/>
            <a:ext cx="552450" cy="369332"/>
            <a:chOff x="5924550" y="2674165"/>
            <a:chExt cx="552450" cy="369332"/>
          </a:xfrm>
        </p:grpSpPr>
        <p:sp>
          <p:nvSpPr>
            <p:cNvPr id="8" name="Rectangle 7"/>
            <p:cNvSpPr/>
            <p:nvPr/>
          </p:nvSpPr>
          <p:spPr>
            <a:xfrm>
              <a:off x="5924550" y="2674165"/>
              <a:ext cx="3497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dirty="0"/>
                <a:t>α</a:t>
              </a:r>
            </a:p>
          </p:txBody>
        </p:sp>
        <p:cxnSp>
          <p:nvCxnSpPr>
            <p:cNvPr id="11" name="Curved Connector 10"/>
            <p:cNvCxnSpPr>
              <a:stCxn id="8" idx="3"/>
            </p:cNvCxnSpPr>
            <p:nvPr/>
          </p:nvCxnSpPr>
          <p:spPr>
            <a:xfrm>
              <a:off x="6274326" y="2858831"/>
              <a:ext cx="202674" cy="36769"/>
            </a:xfrm>
            <a:prstGeom prst="curvedConnector3">
              <a:avLst>
                <a:gd name="adj1" fmla="val 114453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181653" y="3749611"/>
            <a:ext cx="1081798" cy="678276"/>
            <a:chOff x="6181653" y="3749611"/>
            <a:chExt cx="1081798" cy="678276"/>
          </a:xfrm>
        </p:grpSpPr>
        <p:sp>
          <p:nvSpPr>
            <p:cNvPr id="21" name="Arc 20"/>
            <p:cNvSpPr/>
            <p:nvPr/>
          </p:nvSpPr>
          <p:spPr>
            <a:xfrm>
              <a:off x="6181653" y="3810000"/>
              <a:ext cx="1011395" cy="617887"/>
            </a:xfrm>
            <a:prstGeom prst="arc">
              <a:avLst>
                <a:gd name="adj1" fmla="val 14296394"/>
                <a:gd name="adj2" fmla="val 18240961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96949" y="3749611"/>
              <a:ext cx="366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β</a:t>
              </a:r>
              <a:endParaRPr lang="en-IN" b="1" dirty="0">
                <a:latin typeface="Bell MT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860435" y="5244317"/>
            <a:ext cx="1041479" cy="627547"/>
            <a:chOff x="5860435" y="5244317"/>
            <a:chExt cx="1041479" cy="627547"/>
          </a:xfrm>
        </p:grpSpPr>
        <p:sp>
          <p:nvSpPr>
            <p:cNvPr id="69" name="TextBox 68"/>
            <p:cNvSpPr txBox="1"/>
            <p:nvPr/>
          </p:nvSpPr>
          <p:spPr>
            <a:xfrm flipH="1">
              <a:off x="6173902" y="5410199"/>
              <a:ext cx="391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latin typeface="Calibri"/>
                  <a:cs typeface="Calibri"/>
                </a:rPr>
                <a:t>θ</a:t>
              </a:r>
              <a:endParaRPr lang="en-IN" sz="2400" dirty="0">
                <a:latin typeface="Bell MT" pitchFamily="18" charset="0"/>
              </a:endParaRPr>
            </a:p>
          </p:txBody>
        </p:sp>
        <p:sp>
          <p:nvSpPr>
            <p:cNvPr id="24" name="Arc 23"/>
            <p:cNvSpPr/>
            <p:nvPr/>
          </p:nvSpPr>
          <p:spPr>
            <a:xfrm rot="19516329">
              <a:off x="5860435" y="5244317"/>
              <a:ext cx="1041479" cy="395585"/>
            </a:xfrm>
            <a:prstGeom prst="arc">
              <a:avLst>
                <a:gd name="adj1" fmla="val 10085424"/>
                <a:gd name="adj2" fmla="val 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59544"/>
            <a:ext cx="5152148" cy="105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8229600" y="2233613"/>
            <a:ext cx="407495" cy="3964744"/>
            <a:chOff x="8229600" y="2233613"/>
            <a:chExt cx="407495" cy="3964744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8229600" y="2233613"/>
              <a:ext cx="0" cy="396474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8279305" y="3934277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IN" dirty="0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50" y="3723012"/>
            <a:ext cx="3494795" cy="96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2474" y="2973939"/>
            <a:ext cx="5215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As the distance </a:t>
            </a:r>
            <a:r>
              <a:rPr lang="en-IN" dirty="0" smtClean="0"/>
              <a:t>PF is </a:t>
            </a:r>
            <a:r>
              <a:rPr lang="en-IN" dirty="0"/>
              <a:t>very small </a:t>
            </a:r>
            <a:r>
              <a:rPr lang="en-IN" dirty="0" smtClean="0"/>
              <a:t>compared </a:t>
            </a:r>
            <a:r>
              <a:rPr lang="en-IN" dirty="0"/>
              <a:t>to OP, </a:t>
            </a:r>
            <a:r>
              <a:rPr lang="en-IN" dirty="0" smtClean="0"/>
              <a:t>OF may </a:t>
            </a:r>
            <a:r>
              <a:rPr lang="en-IN" dirty="0"/>
              <a:t>be taken as OP.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50" y="5070103"/>
            <a:ext cx="3476101" cy="47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71864"/>
            <a:ext cx="2543392" cy="89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738" y="5767304"/>
            <a:ext cx="3111660" cy="862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16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 smtClean="0">
                <a:latin typeface="Bell MT" pitchFamily="18" charset="0"/>
              </a:rPr>
              <a:t>1.2.7 </a:t>
            </a:r>
            <a:r>
              <a:rPr lang="en-IN" sz="3200" dirty="0">
                <a:latin typeface="Bell MT" pitchFamily="18" charset="0"/>
              </a:rPr>
              <a:t>(i) Observation made on bright portion</a:t>
            </a:r>
          </a:p>
        </p:txBody>
      </p:sp>
      <p:sp>
        <p:nvSpPr>
          <p:cNvPr id="4" name="Oval 3"/>
          <p:cNvSpPr/>
          <p:nvPr/>
        </p:nvSpPr>
        <p:spPr>
          <a:xfrm>
            <a:off x="6248400" y="1447800"/>
            <a:ext cx="1447800" cy="1447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4876800" y="914400"/>
            <a:ext cx="2095500" cy="125730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4610100" y="4914900"/>
            <a:ext cx="2095500" cy="125730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</p:cNvCxnSpPr>
          <p:nvPr/>
        </p:nvCxnSpPr>
        <p:spPr>
          <a:xfrm flipH="1">
            <a:off x="6728475" y="1447800"/>
            <a:ext cx="243825" cy="472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629400" y="1543050"/>
            <a:ext cx="685800" cy="1276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248400" y="2286000"/>
            <a:ext cx="457200" cy="388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629400" y="2819400"/>
            <a:ext cx="76200" cy="3352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6629400" y="2819400"/>
            <a:ext cx="3048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" idx="3"/>
          </p:cNvCxnSpPr>
          <p:nvPr/>
        </p:nvCxnSpPr>
        <p:spPr>
          <a:xfrm flipH="1" flipV="1">
            <a:off x="6460425" y="2683575"/>
            <a:ext cx="245175" cy="3488625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6248400" y="2181226"/>
            <a:ext cx="723900" cy="104774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Down Arrow 55"/>
          <p:cNvSpPr/>
          <p:nvPr/>
        </p:nvSpPr>
        <p:spPr>
          <a:xfrm rot="18185949">
            <a:off x="4979795" y="795560"/>
            <a:ext cx="342900" cy="63817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7" name="Down Arrow 56"/>
          <p:cNvSpPr/>
          <p:nvPr/>
        </p:nvSpPr>
        <p:spPr>
          <a:xfrm rot="18185949">
            <a:off x="4438649" y="4595812"/>
            <a:ext cx="342900" cy="63817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TextBox 57"/>
          <p:cNvSpPr txBox="1"/>
          <p:nvPr/>
        </p:nvSpPr>
        <p:spPr>
          <a:xfrm>
            <a:off x="4336055" y="726622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S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86200" y="4440866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S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87351" y="6198357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O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38729" y="1950393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P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 flipH="1">
            <a:off x="5856827" y="2154128"/>
            <a:ext cx="391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A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94891" y="2664767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ell MT" pitchFamily="18" charset="0"/>
              </a:rPr>
              <a:t>F</a:t>
            </a:r>
            <a:endParaRPr lang="en-IN" sz="2000" b="1" dirty="0">
              <a:latin typeface="Bell MT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554389" y="2432612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ell MT" pitchFamily="18" charset="0"/>
              </a:rPr>
              <a:t>B</a:t>
            </a:r>
            <a:endParaRPr lang="en-IN" sz="2000" b="1" dirty="0">
              <a:latin typeface="Bell MT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35973" y="233362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ell MT" pitchFamily="18" charset="0"/>
              </a:rPr>
              <a:t>C</a:t>
            </a:r>
            <a:endParaRPr lang="en-IN" b="1" dirty="0">
              <a:latin typeface="Bell MT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 flipH="1">
            <a:off x="6609822" y="1663497"/>
            <a:ext cx="391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alibri"/>
                <a:cs typeface="Calibri"/>
              </a:rPr>
              <a:t>θ</a:t>
            </a:r>
            <a:endParaRPr lang="en-IN" sz="2400" dirty="0">
              <a:latin typeface="Bell MT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49154" y="1930316"/>
            <a:ext cx="366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ell MT" pitchFamily="18" charset="0"/>
              </a:rPr>
              <a:t>r</a:t>
            </a:r>
            <a:endParaRPr lang="en-IN" b="1" dirty="0">
              <a:latin typeface="Bell MT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35973" y="3048083"/>
            <a:ext cx="1033539" cy="533317"/>
            <a:chOff x="6335973" y="3048083"/>
            <a:chExt cx="1033539" cy="533317"/>
          </a:xfrm>
        </p:grpSpPr>
        <p:sp>
          <p:nvSpPr>
            <p:cNvPr id="76" name="Rectangle 75"/>
            <p:cNvSpPr/>
            <p:nvPr/>
          </p:nvSpPr>
          <p:spPr>
            <a:xfrm>
              <a:off x="6873863" y="3048083"/>
              <a:ext cx="4956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dirty="0"/>
                <a:t>α2</a:t>
              </a:r>
            </a:p>
          </p:txBody>
        </p:sp>
        <p:sp>
          <p:nvSpPr>
            <p:cNvPr id="3" name="Arc 2"/>
            <p:cNvSpPr/>
            <p:nvPr/>
          </p:nvSpPr>
          <p:spPr>
            <a:xfrm>
              <a:off x="6335973" y="3200400"/>
              <a:ext cx="562332" cy="381000"/>
            </a:xfrm>
            <a:prstGeom prst="arc">
              <a:avLst>
                <a:gd name="adj1" fmla="val 12188978"/>
                <a:gd name="adj2" fmla="val 20368196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651637" y="3481879"/>
            <a:ext cx="778212" cy="369332"/>
            <a:chOff x="6651637" y="3481879"/>
            <a:chExt cx="778212" cy="369332"/>
          </a:xfrm>
        </p:grpSpPr>
        <p:sp>
          <p:nvSpPr>
            <p:cNvPr id="6" name="Arc 5"/>
            <p:cNvSpPr/>
            <p:nvPr/>
          </p:nvSpPr>
          <p:spPr>
            <a:xfrm>
              <a:off x="6651637" y="3581400"/>
              <a:ext cx="206363" cy="85145"/>
            </a:xfrm>
            <a:prstGeom prst="arc">
              <a:avLst>
                <a:gd name="adj1" fmla="val 11171819"/>
                <a:gd name="adj2" fmla="val 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934200" y="3481879"/>
              <a:ext cx="4956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dirty="0"/>
                <a:t>α1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99438" y="2819400"/>
            <a:ext cx="552450" cy="369332"/>
            <a:chOff x="5924550" y="2674165"/>
            <a:chExt cx="552450" cy="369332"/>
          </a:xfrm>
        </p:grpSpPr>
        <p:sp>
          <p:nvSpPr>
            <p:cNvPr id="8" name="Rectangle 7"/>
            <p:cNvSpPr/>
            <p:nvPr/>
          </p:nvSpPr>
          <p:spPr>
            <a:xfrm>
              <a:off x="5924550" y="2674165"/>
              <a:ext cx="3497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dirty="0"/>
                <a:t>α</a:t>
              </a:r>
            </a:p>
          </p:txBody>
        </p:sp>
        <p:cxnSp>
          <p:nvCxnSpPr>
            <p:cNvPr id="11" name="Curved Connector 10"/>
            <p:cNvCxnSpPr>
              <a:stCxn id="8" idx="3"/>
            </p:cNvCxnSpPr>
            <p:nvPr/>
          </p:nvCxnSpPr>
          <p:spPr>
            <a:xfrm>
              <a:off x="6274326" y="2858831"/>
              <a:ext cx="202674" cy="36769"/>
            </a:xfrm>
            <a:prstGeom prst="curvedConnector3">
              <a:avLst>
                <a:gd name="adj1" fmla="val 114453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181653" y="3749611"/>
            <a:ext cx="1081798" cy="678276"/>
            <a:chOff x="6181653" y="3749611"/>
            <a:chExt cx="1081798" cy="678276"/>
          </a:xfrm>
        </p:grpSpPr>
        <p:sp>
          <p:nvSpPr>
            <p:cNvPr id="21" name="Arc 20"/>
            <p:cNvSpPr/>
            <p:nvPr/>
          </p:nvSpPr>
          <p:spPr>
            <a:xfrm>
              <a:off x="6181653" y="3810000"/>
              <a:ext cx="1011395" cy="617887"/>
            </a:xfrm>
            <a:prstGeom prst="arc">
              <a:avLst>
                <a:gd name="adj1" fmla="val 14296394"/>
                <a:gd name="adj2" fmla="val 18240961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96949" y="3749611"/>
              <a:ext cx="366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β</a:t>
              </a:r>
              <a:endParaRPr lang="en-IN" b="1" dirty="0">
                <a:latin typeface="Bell MT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860435" y="5244317"/>
            <a:ext cx="1041479" cy="627547"/>
            <a:chOff x="5860435" y="5244317"/>
            <a:chExt cx="1041479" cy="627547"/>
          </a:xfrm>
        </p:grpSpPr>
        <p:sp>
          <p:nvSpPr>
            <p:cNvPr id="69" name="TextBox 68"/>
            <p:cNvSpPr txBox="1"/>
            <p:nvPr/>
          </p:nvSpPr>
          <p:spPr>
            <a:xfrm flipH="1">
              <a:off x="6173902" y="5410199"/>
              <a:ext cx="391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latin typeface="Calibri"/>
                  <a:cs typeface="Calibri"/>
                </a:rPr>
                <a:t>θ</a:t>
              </a:r>
              <a:endParaRPr lang="en-IN" sz="2400" dirty="0">
                <a:latin typeface="Bell MT" pitchFamily="18" charset="0"/>
              </a:endParaRPr>
            </a:p>
          </p:txBody>
        </p:sp>
        <p:sp>
          <p:nvSpPr>
            <p:cNvPr id="24" name="Arc 23"/>
            <p:cNvSpPr/>
            <p:nvPr/>
          </p:nvSpPr>
          <p:spPr>
            <a:xfrm rot="19516329">
              <a:off x="5860435" y="5244317"/>
              <a:ext cx="1041479" cy="395585"/>
            </a:xfrm>
            <a:prstGeom prst="arc">
              <a:avLst>
                <a:gd name="adj1" fmla="val 10085424"/>
                <a:gd name="adj2" fmla="val 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229600" y="2233613"/>
            <a:ext cx="407495" cy="3964744"/>
            <a:chOff x="8229600" y="2233613"/>
            <a:chExt cx="407495" cy="3964744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8229600" y="2233613"/>
              <a:ext cx="0" cy="396474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8279305" y="3934277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IN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81556"/>
            <a:ext cx="4416506" cy="90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57" y="2564454"/>
            <a:ext cx="3181192" cy="87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91" y="3535516"/>
            <a:ext cx="3639053" cy="79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32" y="5335133"/>
            <a:ext cx="5039570" cy="1251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9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2800" dirty="0" smtClean="0">
                <a:latin typeface="Bell MT" pitchFamily="18" charset="0"/>
              </a:rPr>
              <a:t>1.2.7 </a:t>
            </a:r>
            <a:r>
              <a:rPr lang="en-IN" sz="2800" dirty="0">
                <a:latin typeface="Bell MT" pitchFamily="18" charset="0"/>
              </a:rPr>
              <a:t>(</a:t>
            </a:r>
            <a:r>
              <a:rPr lang="en-IN" sz="2800" dirty="0" smtClean="0">
                <a:latin typeface="Bell MT" pitchFamily="18" charset="0"/>
              </a:rPr>
              <a:t>ii) </a:t>
            </a:r>
            <a:r>
              <a:rPr lang="en-IN" sz="2800" dirty="0">
                <a:latin typeface="Bell MT" pitchFamily="18" charset="0"/>
              </a:rPr>
              <a:t>Observation made on bright line</a:t>
            </a:r>
          </a:p>
        </p:txBody>
      </p:sp>
      <p:sp>
        <p:nvSpPr>
          <p:cNvPr id="4" name="Oval 3"/>
          <p:cNvSpPr/>
          <p:nvPr/>
        </p:nvSpPr>
        <p:spPr>
          <a:xfrm>
            <a:off x="6248400" y="1447800"/>
            <a:ext cx="1447800" cy="1447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4876800" y="914400"/>
            <a:ext cx="2095500" cy="125730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4610100" y="4914900"/>
            <a:ext cx="2095500" cy="125730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</p:cNvCxnSpPr>
          <p:nvPr/>
        </p:nvCxnSpPr>
        <p:spPr>
          <a:xfrm flipH="1">
            <a:off x="6728475" y="1447800"/>
            <a:ext cx="243825" cy="472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629400" y="1543050"/>
            <a:ext cx="685800" cy="1276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520990" y="2697271"/>
            <a:ext cx="377316" cy="5686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" idx="3"/>
          </p:cNvCxnSpPr>
          <p:nvPr/>
        </p:nvCxnSpPr>
        <p:spPr>
          <a:xfrm flipH="1" flipV="1">
            <a:off x="6460425" y="2683575"/>
            <a:ext cx="245175" cy="3488625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6181653" y="2171700"/>
            <a:ext cx="790647" cy="9526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Down Arrow 55"/>
          <p:cNvSpPr/>
          <p:nvPr/>
        </p:nvSpPr>
        <p:spPr>
          <a:xfrm rot="18185949">
            <a:off x="4979795" y="795560"/>
            <a:ext cx="342900" cy="63817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7" name="Down Arrow 56"/>
          <p:cNvSpPr/>
          <p:nvPr/>
        </p:nvSpPr>
        <p:spPr>
          <a:xfrm rot="18185949">
            <a:off x="4438649" y="4595812"/>
            <a:ext cx="342900" cy="63817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TextBox 57"/>
          <p:cNvSpPr txBox="1"/>
          <p:nvPr/>
        </p:nvSpPr>
        <p:spPr>
          <a:xfrm>
            <a:off x="4336055" y="726622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S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86200" y="4440866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S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87351" y="6198357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O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38729" y="1950393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P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 flipH="1">
            <a:off x="5777855" y="1905758"/>
            <a:ext cx="391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A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94891" y="251687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ell MT" pitchFamily="18" charset="0"/>
              </a:rPr>
              <a:t>F</a:t>
            </a:r>
            <a:endParaRPr lang="en-IN" sz="2000" b="1" dirty="0">
              <a:latin typeface="Bell MT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531514" y="2876083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ell MT" pitchFamily="18" charset="0"/>
              </a:rPr>
              <a:t>B</a:t>
            </a:r>
            <a:endParaRPr lang="en-IN" sz="2000" b="1" dirty="0">
              <a:latin typeface="Bell MT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35973" y="233362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ell MT" pitchFamily="18" charset="0"/>
              </a:rPr>
              <a:t>C</a:t>
            </a:r>
            <a:endParaRPr lang="en-IN" b="1" dirty="0">
              <a:latin typeface="Bell MT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21999" y="1891784"/>
            <a:ext cx="366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ell MT" pitchFamily="18" charset="0"/>
              </a:rPr>
              <a:t>r</a:t>
            </a:r>
            <a:endParaRPr lang="en-IN" b="1" dirty="0">
              <a:latin typeface="Bell MT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0435" y="5244317"/>
            <a:ext cx="989951" cy="627547"/>
            <a:chOff x="5860435" y="5244317"/>
            <a:chExt cx="1041479" cy="627547"/>
          </a:xfrm>
        </p:grpSpPr>
        <p:sp>
          <p:nvSpPr>
            <p:cNvPr id="69" name="TextBox 68"/>
            <p:cNvSpPr txBox="1"/>
            <p:nvPr/>
          </p:nvSpPr>
          <p:spPr>
            <a:xfrm flipH="1">
              <a:off x="6173902" y="5410199"/>
              <a:ext cx="391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latin typeface="Calibri"/>
                  <a:cs typeface="Calibri"/>
                </a:rPr>
                <a:t>θ</a:t>
              </a:r>
              <a:endParaRPr lang="en-IN" sz="2400" dirty="0">
                <a:latin typeface="Bell MT" pitchFamily="18" charset="0"/>
              </a:endParaRPr>
            </a:p>
          </p:txBody>
        </p:sp>
        <p:sp>
          <p:nvSpPr>
            <p:cNvPr id="24" name="Arc 23"/>
            <p:cNvSpPr/>
            <p:nvPr/>
          </p:nvSpPr>
          <p:spPr>
            <a:xfrm rot="19516329">
              <a:off x="5860435" y="5244317"/>
              <a:ext cx="1041479" cy="395585"/>
            </a:xfrm>
            <a:prstGeom prst="arc">
              <a:avLst>
                <a:gd name="adj1" fmla="val 10085424"/>
                <a:gd name="adj2" fmla="val 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229600" y="2233613"/>
            <a:ext cx="407495" cy="3964744"/>
            <a:chOff x="8229600" y="2233613"/>
            <a:chExt cx="407495" cy="3964744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8229600" y="2233613"/>
              <a:ext cx="0" cy="396474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8279305" y="3934277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IN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79101" y="1931817"/>
            <a:ext cx="40584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>
                <a:latin typeface="Bell MT" pitchFamily="18" charset="0"/>
              </a:rPr>
              <a:t>In this case, </a:t>
            </a:r>
            <a:r>
              <a:rPr lang="en-IN" sz="2800" dirty="0" smtClean="0">
                <a:latin typeface="Bell MT" pitchFamily="18" charset="0"/>
              </a:rPr>
              <a:t>the </a:t>
            </a:r>
            <a:r>
              <a:rPr lang="en-IN" sz="2800" dirty="0">
                <a:latin typeface="Bell MT" pitchFamily="18" charset="0"/>
              </a:rPr>
              <a:t>bright line at </a:t>
            </a:r>
            <a:r>
              <a:rPr lang="en-IN" sz="2800" dirty="0" smtClean="0">
                <a:latin typeface="Bell MT" pitchFamily="18" charset="0"/>
              </a:rPr>
              <a:t>C on </a:t>
            </a:r>
            <a:r>
              <a:rPr lang="en-IN" sz="2800" dirty="0">
                <a:latin typeface="Bell MT" pitchFamily="18" charset="0"/>
              </a:rPr>
              <a:t>the cylindrical signal </a:t>
            </a:r>
            <a:r>
              <a:rPr lang="en-IN" sz="2800" dirty="0" smtClean="0">
                <a:latin typeface="Bell MT" pitchFamily="18" charset="0"/>
              </a:rPr>
              <a:t>of radius </a:t>
            </a:r>
            <a:r>
              <a:rPr lang="en-IN" sz="2800" dirty="0">
                <a:latin typeface="Bell MT" pitchFamily="18" charset="0"/>
              </a:rPr>
              <a:t>r</a:t>
            </a:r>
            <a:r>
              <a:rPr lang="en-IN" sz="2800" dirty="0" smtClean="0">
                <a:latin typeface="Bell MT" pitchFamily="18" charset="0"/>
              </a:rPr>
              <a:t>, </a:t>
            </a:r>
            <a:r>
              <a:rPr lang="en-IN" sz="2800" dirty="0">
                <a:latin typeface="Bell MT" pitchFamily="18" charset="0"/>
              </a:rPr>
              <a:t>is sighted from O</a:t>
            </a:r>
          </a:p>
        </p:txBody>
      </p:sp>
      <p:cxnSp>
        <p:nvCxnSpPr>
          <p:cNvPr id="51" name="Straight Connector 50"/>
          <p:cNvCxnSpPr/>
          <p:nvPr/>
        </p:nvCxnSpPr>
        <p:spPr>
          <a:xfrm flipH="1" flipV="1">
            <a:off x="4381500" y="1447800"/>
            <a:ext cx="2095500" cy="125730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Down Arrow 51"/>
          <p:cNvSpPr/>
          <p:nvPr/>
        </p:nvSpPr>
        <p:spPr>
          <a:xfrm rot="18185949">
            <a:off x="4484495" y="1364338"/>
            <a:ext cx="342900" cy="63817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TextBox 52"/>
          <p:cNvSpPr txBox="1"/>
          <p:nvPr/>
        </p:nvSpPr>
        <p:spPr>
          <a:xfrm>
            <a:off x="3840755" y="1295400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S</a:t>
            </a:r>
            <a:endParaRPr lang="en-IN" sz="2400" b="1" dirty="0">
              <a:latin typeface="Bell MT" pitchFamily="18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5429250" y="2181226"/>
            <a:ext cx="1543051" cy="1455260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28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6" grpId="0" animBg="1"/>
      <p:bldP spid="57" grpId="0" animBg="1"/>
      <p:bldP spid="58" grpId="0"/>
      <p:bldP spid="59" grpId="0"/>
      <p:bldP spid="60" grpId="0"/>
      <p:bldP spid="61" grpId="0"/>
      <p:bldP spid="62" grpId="0"/>
      <p:bldP spid="64" grpId="0"/>
      <p:bldP spid="65" grpId="0"/>
      <p:bldP spid="66" grpId="0"/>
      <p:bldP spid="29" grpId="0"/>
      <p:bldP spid="10" grpId="0"/>
      <p:bldP spid="52" grpId="0" animBg="1"/>
      <p:bldP spid="53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2800" dirty="0" smtClean="0">
                <a:latin typeface="Bell MT" pitchFamily="18" charset="0"/>
              </a:rPr>
              <a:t>1.2.7 </a:t>
            </a:r>
            <a:r>
              <a:rPr lang="en-IN" sz="2800" dirty="0">
                <a:latin typeface="Bell MT" pitchFamily="18" charset="0"/>
              </a:rPr>
              <a:t>(</a:t>
            </a:r>
            <a:r>
              <a:rPr lang="en-IN" sz="2800" dirty="0" smtClean="0">
                <a:latin typeface="Bell MT" pitchFamily="18" charset="0"/>
              </a:rPr>
              <a:t>ii) </a:t>
            </a:r>
            <a:r>
              <a:rPr lang="en-IN" sz="2800" dirty="0">
                <a:latin typeface="Bell MT" pitchFamily="18" charset="0"/>
              </a:rPr>
              <a:t>Observation made on bright line</a:t>
            </a:r>
          </a:p>
        </p:txBody>
      </p:sp>
      <p:sp>
        <p:nvSpPr>
          <p:cNvPr id="4" name="Oval 3"/>
          <p:cNvSpPr/>
          <p:nvPr/>
        </p:nvSpPr>
        <p:spPr>
          <a:xfrm>
            <a:off x="6248400" y="1447800"/>
            <a:ext cx="1447800" cy="1447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4876800" y="914400"/>
            <a:ext cx="2095500" cy="125730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4610100" y="4914900"/>
            <a:ext cx="2095500" cy="125730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</p:cNvCxnSpPr>
          <p:nvPr/>
        </p:nvCxnSpPr>
        <p:spPr>
          <a:xfrm flipH="1">
            <a:off x="6728475" y="1447800"/>
            <a:ext cx="243825" cy="472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629400" y="1543050"/>
            <a:ext cx="685800" cy="1276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520990" y="2697271"/>
            <a:ext cx="377316" cy="5686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" idx="3"/>
          </p:cNvCxnSpPr>
          <p:nvPr/>
        </p:nvCxnSpPr>
        <p:spPr>
          <a:xfrm flipH="1" flipV="1">
            <a:off x="6460425" y="2683575"/>
            <a:ext cx="245175" cy="3488625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6181653" y="2171700"/>
            <a:ext cx="790647" cy="9526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Down Arrow 55"/>
          <p:cNvSpPr/>
          <p:nvPr/>
        </p:nvSpPr>
        <p:spPr>
          <a:xfrm rot="18185949">
            <a:off x="4979795" y="795560"/>
            <a:ext cx="342900" cy="63817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7" name="Down Arrow 56"/>
          <p:cNvSpPr/>
          <p:nvPr/>
        </p:nvSpPr>
        <p:spPr>
          <a:xfrm rot="18185949">
            <a:off x="4438649" y="4595812"/>
            <a:ext cx="342900" cy="63817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TextBox 57"/>
          <p:cNvSpPr txBox="1"/>
          <p:nvPr/>
        </p:nvSpPr>
        <p:spPr>
          <a:xfrm>
            <a:off x="4336055" y="726622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S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86200" y="4440866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S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87351" y="6198357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O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38729" y="1950393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P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 flipH="1">
            <a:off x="5777855" y="1905758"/>
            <a:ext cx="391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A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94891" y="251687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ell MT" pitchFamily="18" charset="0"/>
              </a:rPr>
              <a:t>F</a:t>
            </a:r>
            <a:endParaRPr lang="en-IN" sz="2000" b="1" dirty="0">
              <a:latin typeface="Bell MT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531514" y="2876083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ell MT" pitchFamily="18" charset="0"/>
              </a:rPr>
              <a:t>B</a:t>
            </a:r>
            <a:endParaRPr lang="en-IN" sz="2000" b="1" dirty="0">
              <a:latin typeface="Bell MT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35973" y="233362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ell MT" pitchFamily="18" charset="0"/>
              </a:rPr>
              <a:t>C</a:t>
            </a:r>
            <a:endParaRPr lang="en-IN" b="1" dirty="0">
              <a:latin typeface="Bell MT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 flipH="1">
            <a:off x="6609822" y="1663497"/>
            <a:ext cx="391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alibri"/>
                <a:cs typeface="Calibri"/>
              </a:rPr>
              <a:t>θ</a:t>
            </a:r>
            <a:endParaRPr lang="en-IN" sz="2400" dirty="0">
              <a:latin typeface="Bell MT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21999" y="1891784"/>
            <a:ext cx="366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ell MT" pitchFamily="18" charset="0"/>
              </a:rPr>
              <a:t>r</a:t>
            </a:r>
            <a:endParaRPr lang="en-IN" b="1" dirty="0">
              <a:latin typeface="Bell MT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181653" y="3749611"/>
            <a:ext cx="1081798" cy="678276"/>
            <a:chOff x="6181653" y="3749611"/>
            <a:chExt cx="1081798" cy="678276"/>
          </a:xfrm>
        </p:grpSpPr>
        <p:sp>
          <p:nvSpPr>
            <p:cNvPr id="21" name="Arc 20"/>
            <p:cNvSpPr/>
            <p:nvPr/>
          </p:nvSpPr>
          <p:spPr>
            <a:xfrm>
              <a:off x="6181653" y="3810000"/>
              <a:ext cx="1011395" cy="617887"/>
            </a:xfrm>
            <a:prstGeom prst="arc">
              <a:avLst>
                <a:gd name="adj1" fmla="val 14296394"/>
                <a:gd name="adj2" fmla="val 18240961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96949" y="3749611"/>
              <a:ext cx="366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β</a:t>
              </a:r>
              <a:endParaRPr lang="en-IN" b="1" dirty="0">
                <a:latin typeface="Bell MT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860435" y="5244317"/>
            <a:ext cx="989951" cy="627547"/>
            <a:chOff x="5860435" y="5244317"/>
            <a:chExt cx="1041479" cy="627547"/>
          </a:xfrm>
        </p:grpSpPr>
        <p:sp>
          <p:nvSpPr>
            <p:cNvPr id="69" name="TextBox 68"/>
            <p:cNvSpPr txBox="1"/>
            <p:nvPr/>
          </p:nvSpPr>
          <p:spPr>
            <a:xfrm flipH="1">
              <a:off x="6173902" y="5410199"/>
              <a:ext cx="391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latin typeface="Calibri"/>
                  <a:cs typeface="Calibri"/>
                </a:rPr>
                <a:t>θ</a:t>
              </a:r>
              <a:endParaRPr lang="en-IN" sz="2400" dirty="0">
                <a:latin typeface="Bell MT" pitchFamily="18" charset="0"/>
              </a:endParaRPr>
            </a:p>
          </p:txBody>
        </p:sp>
        <p:sp>
          <p:nvSpPr>
            <p:cNvPr id="24" name="Arc 23"/>
            <p:cNvSpPr/>
            <p:nvPr/>
          </p:nvSpPr>
          <p:spPr>
            <a:xfrm rot="19516329">
              <a:off x="5860435" y="5244317"/>
              <a:ext cx="1041479" cy="395585"/>
            </a:xfrm>
            <a:prstGeom prst="arc">
              <a:avLst>
                <a:gd name="adj1" fmla="val 10085424"/>
                <a:gd name="adj2" fmla="val 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229600" y="2233613"/>
            <a:ext cx="407495" cy="3964744"/>
            <a:chOff x="8229600" y="2233613"/>
            <a:chExt cx="407495" cy="3964744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8229600" y="2233613"/>
              <a:ext cx="0" cy="396474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8279305" y="3934277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IN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79101" y="1931817"/>
            <a:ext cx="405847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>
                <a:latin typeface="Bell MT" pitchFamily="18" charset="0"/>
              </a:rPr>
              <a:t>Let CO = the reflected ray of the sun from the bright line at </a:t>
            </a:r>
            <a:r>
              <a:rPr lang="en-IN" sz="2800" dirty="0" smtClean="0">
                <a:latin typeface="Bell MT" pitchFamily="18" charset="0"/>
              </a:rPr>
              <a:t>C</a:t>
            </a:r>
          </a:p>
          <a:p>
            <a:pPr algn="just"/>
            <a:endParaRPr lang="en-US" sz="2800" dirty="0">
              <a:latin typeface="Bell MT" pitchFamily="18" charset="0"/>
            </a:endParaRPr>
          </a:p>
          <a:p>
            <a:pPr algn="just"/>
            <a:r>
              <a:rPr lang="el-GR" sz="2800" dirty="0">
                <a:latin typeface="Bell MT" pitchFamily="18" charset="0"/>
              </a:rPr>
              <a:t>β = </a:t>
            </a:r>
            <a:r>
              <a:rPr lang="en-IN" sz="2800" dirty="0">
                <a:latin typeface="Bell MT" pitchFamily="18" charset="0"/>
              </a:rPr>
              <a:t>the phase </a:t>
            </a:r>
            <a:r>
              <a:rPr lang="en-IN" sz="2800" dirty="0" smtClean="0">
                <a:latin typeface="Bell MT" pitchFamily="18" charset="0"/>
              </a:rPr>
              <a:t>correction</a:t>
            </a:r>
          </a:p>
          <a:p>
            <a:pPr algn="just"/>
            <a:endParaRPr lang="en-US" sz="2800" dirty="0" smtClean="0">
              <a:latin typeface="Bell MT" pitchFamily="18" charset="0"/>
            </a:endParaRPr>
          </a:p>
          <a:p>
            <a:pPr algn="just"/>
            <a:endParaRPr lang="en-US" sz="2800" dirty="0">
              <a:latin typeface="Bell MT" pitchFamily="18" charset="0"/>
            </a:endParaRPr>
          </a:p>
          <a:p>
            <a:pPr algn="just"/>
            <a:r>
              <a:rPr lang="en-IN" sz="2800" dirty="0">
                <a:latin typeface="Bell MT" pitchFamily="18" charset="0"/>
              </a:rPr>
              <a:t>θ = the angle between the sun and the line OP</a:t>
            </a:r>
          </a:p>
        </p:txBody>
      </p:sp>
      <p:cxnSp>
        <p:nvCxnSpPr>
          <p:cNvPr id="51" name="Straight Connector 50"/>
          <p:cNvCxnSpPr/>
          <p:nvPr/>
        </p:nvCxnSpPr>
        <p:spPr>
          <a:xfrm flipH="1" flipV="1">
            <a:off x="4381500" y="1447800"/>
            <a:ext cx="2095500" cy="125730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Down Arrow 51"/>
          <p:cNvSpPr/>
          <p:nvPr/>
        </p:nvSpPr>
        <p:spPr>
          <a:xfrm rot="18185949">
            <a:off x="4484495" y="1364338"/>
            <a:ext cx="342900" cy="63817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TextBox 52"/>
          <p:cNvSpPr txBox="1"/>
          <p:nvPr/>
        </p:nvSpPr>
        <p:spPr>
          <a:xfrm>
            <a:off x="3840755" y="1295400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S</a:t>
            </a:r>
            <a:endParaRPr lang="en-IN" sz="2400" b="1" dirty="0">
              <a:latin typeface="Bell MT" pitchFamily="18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5429250" y="2181226"/>
            <a:ext cx="1543051" cy="1455260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15735" y="2423224"/>
                <a:ext cx="178504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90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°−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θ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735" y="2423224"/>
                <a:ext cx="1785040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 rot="18567709">
                <a:off x="4881368" y="3497117"/>
                <a:ext cx="178504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90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°−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θ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567709">
                <a:off x="4881368" y="3497117"/>
                <a:ext cx="1785040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438260" y="4698483"/>
                <a:ext cx="9995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ea typeface="Cambria Math"/>
                        </a:rPr>
                        <m:t>θ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260" y="4698483"/>
                <a:ext cx="999569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210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3" grpId="0"/>
      <p:bldP spid="2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2800" dirty="0" smtClean="0">
                <a:latin typeface="Bell MT" pitchFamily="18" charset="0"/>
              </a:rPr>
              <a:t>1.2.7 </a:t>
            </a:r>
            <a:r>
              <a:rPr lang="en-IN" sz="2800" dirty="0">
                <a:latin typeface="Bell MT" pitchFamily="18" charset="0"/>
              </a:rPr>
              <a:t>(</a:t>
            </a:r>
            <a:r>
              <a:rPr lang="en-IN" sz="2800" dirty="0" smtClean="0">
                <a:latin typeface="Bell MT" pitchFamily="18" charset="0"/>
              </a:rPr>
              <a:t>ii) </a:t>
            </a:r>
            <a:r>
              <a:rPr lang="en-IN" sz="2800" dirty="0">
                <a:latin typeface="Bell MT" pitchFamily="18" charset="0"/>
              </a:rPr>
              <a:t>Observation made on bright line</a:t>
            </a:r>
          </a:p>
        </p:txBody>
      </p:sp>
      <p:sp>
        <p:nvSpPr>
          <p:cNvPr id="4" name="Oval 3"/>
          <p:cNvSpPr/>
          <p:nvPr/>
        </p:nvSpPr>
        <p:spPr>
          <a:xfrm>
            <a:off x="6248400" y="1447800"/>
            <a:ext cx="1447800" cy="1447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4876800" y="914400"/>
            <a:ext cx="2095500" cy="125730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4610100" y="4914900"/>
            <a:ext cx="2095500" cy="125730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</p:cNvCxnSpPr>
          <p:nvPr/>
        </p:nvCxnSpPr>
        <p:spPr>
          <a:xfrm flipH="1">
            <a:off x="6728475" y="1447800"/>
            <a:ext cx="243825" cy="472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629400" y="1543050"/>
            <a:ext cx="685800" cy="1276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520990" y="2697271"/>
            <a:ext cx="377316" cy="5686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" idx="3"/>
          </p:cNvCxnSpPr>
          <p:nvPr/>
        </p:nvCxnSpPr>
        <p:spPr>
          <a:xfrm flipH="1" flipV="1">
            <a:off x="6460425" y="2683575"/>
            <a:ext cx="245175" cy="3488625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6181653" y="2171700"/>
            <a:ext cx="790647" cy="9526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Down Arrow 55"/>
          <p:cNvSpPr/>
          <p:nvPr/>
        </p:nvSpPr>
        <p:spPr>
          <a:xfrm rot="18185949">
            <a:off x="4979795" y="795560"/>
            <a:ext cx="342900" cy="63817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7" name="Down Arrow 56"/>
          <p:cNvSpPr/>
          <p:nvPr/>
        </p:nvSpPr>
        <p:spPr>
          <a:xfrm rot="18185949">
            <a:off x="4438649" y="4595812"/>
            <a:ext cx="342900" cy="63817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TextBox 57"/>
          <p:cNvSpPr txBox="1"/>
          <p:nvPr/>
        </p:nvSpPr>
        <p:spPr>
          <a:xfrm>
            <a:off x="4336055" y="726622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S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86200" y="4440866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S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87351" y="6198357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O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38729" y="1950393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P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 flipH="1">
            <a:off x="5777855" y="1905758"/>
            <a:ext cx="391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A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94891" y="251687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ell MT" pitchFamily="18" charset="0"/>
              </a:rPr>
              <a:t>F</a:t>
            </a:r>
            <a:endParaRPr lang="en-IN" sz="2000" b="1" dirty="0">
              <a:latin typeface="Bell MT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531514" y="2876083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ell MT" pitchFamily="18" charset="0"/>
              </a:rPr>
              <a:t>B</a:t>
            </a:r>
            <a:endParaRPr lang="en-IN" sz="2000" b="1" dirty="0">
              <a:latin typeface="Bell MT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35973" y="233362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ell MT" pitchFamily="18" charset="0"/>
              </a:rPr>
              <a:t>C</a:t>
            </a:r>
            <a:endParaRPr lang="en-IN" b="1" dirty="0">
              <a:latin typeface="Bell MT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 flipH="1">
            <a:off x="6609822" y="1663497"/>
            <a:ext cx="391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alibri"/>
                <a:cs typeface="Calibri"/>
              </a:rPr>
              <a:t>θ</a:t>
            </a:r>
            <a:endParaRPr lang="en-IN" sz="2400" dirty="0">
              <a:latin typeface="Bell MT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21999" y="1891784"/>
            <a:ext cx="366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ell MT" pitchFamily="18" charset="0"/>
              </a:rPr>
              <a:t>r</a:t>
            </a:r>
            <a:endParaRPr lang="en-IN" b="1" dirty="0">
              <a:latin typeface="Bell MT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181653" y="3749611"/>
            <a:ext cx="1081798" cy="678276"/>
            <a:chOff x="6181653" y="3749611"/>
            <a:chExt cx="1081798" cy="678276"/>
          </a:xfrm>
        </p:grpSpPr>
        <p:sp>
          <p:nvSpPr>
            <p:cNvPr id="21" name="Arc 20"/>
            <p:cNvSpPr/>
            <p:nvPr/>
          </p:nvSpPr>
          <p:spPr>
            <a:xfrm>
              <a:off x="6181653" y="3810000"/>
              <a:ext cx="1011395" cy="617887"/>
            </a:xfrm>
            <a:prstGeom prst="arc">
              <a:avLst>
                <a:gd name="adj1" fmla="val 14296394"/>
                <a:gd name="adj2" fmla="val 18240961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96949" y="3749611"/>
              <a:ext cx="366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β</a:t>
              </a:r>
              <a:endParaRPr lang="en-IN" b="1" dirty="0">
                <a:latin typeface="Bell MT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860435" y="5244317"/>
            <a:ext cx="989951" cy="627547"/>
            <a:chOff x="5860435" y="5244317"/>
            <a:chExt cx="1041479" cy="627547"/>
          </a:xfrm>
        </p:grpSpPr>
        <p:sp>
          <p:nvSpPr>
            <p:cNvPr id="69" name="TextBox 68"/>
            <p:cNvSpPr txBox="1"/>
            <p:nvPr/>
          </p:nvSpPr>
          <p:spPr>
            <a:xfrm flipH="1">
              <a:off x="6173902" y="5410199"/>
              <a:ext cx="391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latin typeface="Calibri"/>
                  <a:cs typeface="Calibri"/>
                </a:rPr>
                <a:t>θ</a:t>
              </a:r>
              <a:endParaRPr lang="en-IN" sz="2400" dirty="0">
                <a:latin typeface="Bell MT" pitchFamily="18" charset="0"/>
              </a:endParaRPr>
            </a:p>
          </p:txBody>
        </p:sp>
        <p:sp>
          <p:nvSpPr>
            <p:cNvPr id="24" name="Arc 23"/>
            <p:cNvSpPr/>
            <p:nvPr/>
          </p:nvSpPr>
          <p:spPr>
            <a:xfrm rot="19516329">
              <a:off x="5860435" y="5244317"/>
              <a:ext cx="1041479" cy="395585"/>
            </a:xfrm>
            <a:prstGeom prst="arc">
              <a:avLst>
                <a:gd name="adj1" fmla="val 10085424"/>
                <a:gd name="adj2" fmla="val 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229600" y="2233613"/>
            <a:ext cx="407495" cy="3964744"/>
            <a:chOff x="8229600" y="2233613"/>
            <a:chExt cx="407495" cy="3964744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8229600" y="2233613"/>
              <a:ext cx="0" cy="396474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8279305" y="3934277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IN" dirty="0"/>
            </a:p>
          </p:txBody>
        </p:sp>
      </p:grpSp>
      <p:cxnSp>
        <p:nvCxnSpPr>
          <p:cNvPr id="51" name="Straight Connector 50"/>
          <p:cNvCxnSpPr/>
          <p:nvPr/>
        </p:nvCxnSpPr>
        <p:spPr>
          <a:xfrm flipH="1" flipV="1">
            <a:off x="4381500" y="1447800"/>
            <a:ext cx="2095500" cy="125730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Down Arrow 51"/>
          <p:cNvSpPr/>
          <p:nvPr/>
        </p:nvSpPr>
        <p:spPr>
          <a:xfrm rot="18185949">
            <a:off x="4484495" y="1364338"/>
            <a:ext cx="342900" cy="63817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TextBox 52"/>
          <p:cNvSpPr txBox="1"/>
          <p:nvPr/>
        </p:nvSpPr>
        <p:spPr>
          <a:xfrm>
            <a:off x="3840755" y="1295400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S</a:t>
            </a:r>
            <a:endParaRPr lang="en-IN" sz="2400" b="1" dirty="0">
              <a:latin typeface="Bell MT" pitchFamily="18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5429250" y="2181226"/>
            <a:ext cx="1543051" cy="1455260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15735" y="2423224"/>
                <a:ext cx="178504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90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°−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θ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735" y="2423224"/>
                <a:ext cx="1785040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 rot="18567709">
                <a:off x="4881368" y="3497117"/>
                <a:ext cx="178504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90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°−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θ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567709">
                <a:off x="4881368" y="3497117"/>
                <a:ext cx="1785040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438260" y="4698483"/>
                <a:ext cx="9995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ea typeface="Cambria Math"/>
                        </a:rPr>
                        <m:t>θ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260" y="4698483"/>
                <a:ext cx="999569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89" y="1922258"/>
            <a:ext cx="3376472" cy="62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93" y="2728692"/>
            <a:ext cx="3869286" cy="90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22" y="3677034"/>
            <a:ext cx="3502239" cy="139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57" y="5642124"/>
            <a:ext cx="4671295" cy="53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20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01000" cy="5334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 smtClean="0">
                <a:latin typeface="Calibri" pitchFamily="34" charset="0"/>
                <a:cs typeface="Calibri" pitchFamily="34" charset="0"/>
              </a:rPr>
              <a:t>Numerical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50" y="1333500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b="1" dirty="0">
                <a:latin typeface="Bell MT" pitchFamily="18" charset="0"/>
              </a:rPr>
              <a:t>Compute the value of </a:t>
            </a:r>
            <a:r>
              <a:rPr lang="en-IN" sz="2800" b="1" dirty="0" smtClean="0">
                <a:latin typeface="Bell MT" pitchFamily="18" charset="0"/>
              </a:rPr>
              <a:t>R for </a:t>
            </a:r>
            <a:r>
              <a:rPr lang="en-IN" sz="2800" b="1" dirty="0">
                <a:latin typeface="Bell MT" pitchFamily="18" charset="0"/>
              </a:rPr>
              <a:t>the desired maximum probable error of 1 in </a:t>
            </a:r>
            <a:r>
              <a:rPr lang="en-IN" sz="2800" b="1" dirty="0" smtClean="0">
                <a:latin typeface="Bell MT" pitchFamily="18" charset="0"/>
              </a:rPr>
              <a:t>25000 if </a:t>
            </a:r>
            <a:r>
              <a:rPr lang="en-IN" sz="2800" b="1" dirty="0">
                <a:latin typeface="Bell MT" pitchFamily="18" charset="0"/>
              </a:rPr>
              <a:t>the probable error of direction measurement is 1.20″.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895600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 smtClean="0">
                <a:latin typeface="Bell MT" pitchFamily="18" charset="0"/>
              </a:rPr>
              <a:t>L being </a:t>
            </a:r>
            <a:r>
              <a:rPr lang="en-IN" sz="2800" dirty="0">
                <a:latin typeface="Bell MT" pitchFamily="18" charset="0"/>
              </a:rPr>
              <a:t>the probable error that would occur in the sixth place of logarithm of any side, </a:t>
            </a:r>
            <a:r>
              <a:rPr lang="en-IN" sz="2800" dirty="0" smtClean="0">
                <a:latin typeface="Bell MT" pitchFamily="18" charset="0"/>
              </a:rPr>
              <a:t>we have</a:t>
            </a:r>
            <a:endParaRPr lang="en-IN" sz="2800" dirty="0">
              <a:latin typeface="Bell MT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12769"/>
            <a:ext cx="4191000" cy="111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0"/>
            <a:ext cx="669036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22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2800" dirty="0" smtClean="0">
                <a:latin typeface="Bell MT" pitchFamily="18" charset="0"/>
              </a:rPr>
              <a:t>1.2.7 </a:t>
            </a:r>
            <a:r>
              <a:rPr lang="en-IN" sz="2800" dirty="0">
                <a:latin typeface="Bell MT" pitchFamily="18" charset="0"/>
              </a:rPr>
              <a:t>(</a:t>
            </a:r>
            <a:r>
              <a:rPr lang="en-IN" sz="2800" dirty="0" smtClean="0">
                <a:latin typeface="Bell MT" pitchFamily="18" charset="0"/>
              </a:rPr>
              <a:t>ii) </a:t>
            </a:r>
            <a:r>
              <a:rPr lang="en-IN" sz="2800" dirty="0">
                <a:latin typeface="Bell MT" pitchFamily="18" charset="0"/>
              </a:rPr>
              <a:t>Observation made on bright line</a:t>
            </a:r>
          </a:p>
        </p:txBody>
      </p:sp>
      <p:sp>
        <p:nvSpPr>
          <p:cNvPr id="4" name="Oval 3"/>
          <p:cNvSpPr/>
          <p:nvPr/>
        </p:nvSpPr>
        <p:spPr>
          <a:xfrm>
            <a:off x="6248400" y="1447800"/>
            <a:ext cx="1447800" cy="1447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4876800" y="914400"/>
            <a:ext cx="2095500" cy="125730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4610100" y="4914900"/>
            <a:ext cx="2095500" cy="125730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</p:cNvCxnSpPr>
          <p:nvPr/>
        </p:nvCxnSpPr>
        <p:spPr>
          <a:xfrm flipH="1">
            <a:off x="6728475" y="1447800"/>
            <a:ext cx="243825" cy="472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629400" y="1543050"/>
            <a:ext cx="685800" cy="1276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520990" y="2697271"/>
            <a:ext cx="377316" cy="5686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" idx="3"/>
          </p:cNvCxnSpPr>
          <p:nvPr/>
        </p:nvCxnSpPr>
        <p:spPr>
          <a:xfrm flipH="1" flipV="1">
            <a:off x="6460425" y="2683575"/>
            <a:ext cx="245175" cy="3488625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6181653" y="2171700"/>
            <a:ext cx="790647" cy="9526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Down Arrow 55"/>
          <p:cNvSpPr/>
          <p:nvPr/>
        </p:nvSpPr>
        <p:spPr>
          <a:xfrm rot="18185949">
            <a:off x="4979795" y="795560"/>
            <a:ext cx="342900" cy="63817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7" name="Down Arrow 56"/>
          <p:cNvSpPr/>
          <p:nvPr/>
        </p:nvSpPr>
        <p:spPr>
          <a:xfrm rot="18185949">
            <a:off x="4438649" y="4595812"/>
            <a:ext cx="342900" cy="63817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TextBox 57"/>
          <p:cNvSpPr txBox="1"/>
          <p:nvPr/>
        </p:nvSpPr>
        <p:spPr>
          <a:xfrm>
            <a:off x="4336055" y="726622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S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86200" y="4440866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S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87351" y="6198357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O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38729" y="1950393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P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 flipH="1">
            <a:off x="5777855" y="1905758"/>
            <a:ext cx="391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A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94891" y="251687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ell MT" pitchFamily="18" charset="0"/>
              </a:rPr>
              <a:t>F</a:t>
            </a:r>
            <a:endParaRPr lang="en-IN" sz="2000" b="1" dirty="0">
              <a:latin typeface="Bell MT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531514" y="2876083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ell MT" pitchFamily="18" charset="0"/>
              </a:rPr>
              <a:t>B</a:t>
            </a:r>
            <a:endParaRPr lang="en-IN" sz="2000" b="1" dirty="0">
              <a:latin typeface="Bell MT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35973" y="233362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ell MT" pitchFamily="18" charset="0"/>
              </a:rPr>
              <a:t>C</a:t>
            </a:r>
            <a:endParaRPr lang="en-IN" b="1" dirty="0">
              <a:latin typeface="Bell MT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 flipH="1">
            <a:off x="6609822" y="1663497"/>
            <a:ext cx="391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alibri"/>
                <a:cs typeface="Calibri"/>
              </a:rPr>
              <a:t>θ</a:t>
            </a:r>
            <a:endParaRPr lang="en-IN" sz="2400" dirty="0">
              <a:latin typeface="Bell MT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21999" y="1891784"/>
            <a:ext cx="366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ell MT" pitchFamily="18" charset="0"/>
              </a:rPr>
              <a:t>r</a:t>
            </a:r>
            <a:endParaRPr lang="en-IN" b="1" dirty="0">
              <a:latin typeface="Bell MT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181653" y="3749611"/>
            <a:ext cx="1081798" cy="678276"/>
            <a:chOff x="6181653" y="3749611"/>
            <a:chExt cx="1081798" cy="678276"/>
          </a:xfrm>
        </p:grpSpPr>
        <p:sp>
          <p:nvSpPr>
            <p:cNvPr id="21" name="Arc 20"/>
            <p:cNvSpPr/>
            <p:nvPr/>
          </p:nvSpPr>
          <p:spPr>
            <a:xfrm>
              <a:off x="6181653" y="3810000"/>
              <a:ext cx="1011395" cy="617887"/>
            </a:xfrm>
            <a:prstGeom prst="arc">
              <a:avLst>
                <a:gd name="adj1" fmla="val 14296394"/>
                <a:gd name="adj2" fmla="val 18240961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96949" y="3749611"/>
              <a:ext cx="366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β</a:t>
              </a:r>
              <a:endParaRPr lang="en-IN" b="1" dirty="0">
                <a:latin typeface="Bell MT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860435" y="5244317"/>
            <a:ext cx="989951" cy="627547"/>
            <a:chOff x="5860435" y="5244317"/>
            <a:chExt cx="1041479" cy="627547"/>
          </a:xfrm>
        </p:grpSpPr>
        <p:sp>
          <p:nvSpPr>
            <p:cNvPr id="69" name="TextBox 68"/>
            <p:cNvSpPr txBox="1"/>
            <p:nvPr/>
          </p:nvSpPr>
          <p:spPr>
            <a:xfrm flipH="1">
              <a:off x="6173902" y="5410199"/>
              <a:ext cx="391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latin typeface="Calibri"/>
                  <a:cs typeface="Calibri"/>
                </a:rPr>
                <a:t>θ</a:t>
              </a:r>
              <a:endParaRPr lang="en-IN" sz="2400" dirty="0">
                <a:latin typeface="Bell MT" pitchFamily="18" charset="0"/>
              </a:endParaRPr>
            </a:p>
          </p:txBody>
        </p:sp>
        <p:sp>
          <p:nvSpPr>
            <p:cNvPr id="24" name="Arc 23"/>
            <p:cNvSpPr/>
            <p:nvPr/>
          </p:nvSpPr>
          <p:spPr>
            <a:xfrm rot="19516329">
              <a:off x="5860435" y="5244317"/>
              <a:ext cx="1041479" cy="395585"/>
            </a:xfrm>
            <a:prstGeom prst="arc">
              <a:avLst>
                <a:gd name="adj1" fmla="val 10085424"/>
                <a:gd name="adj2" fmla="val 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229600" y="2233613"/>
            <a:ext cx="407495" cy="3964744"/>
            <a:chOff x="8229600" y="2233613"/>
            <a:chExt cx="407495" cy="3964744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8229600" y="2233613"/>
              <a:ext cx="0" cy="396474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8279305" y="3934277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IN" dirty="0"/>
            </a:p>
          </p:txBody>
        </p:sp>
      </p:grpSp>
      <p:cxnSp>
        <p:nvCxnSpPr>
          <p:cNvPr id="51" name="Straight Connector 50"/>
          <p:cNvCxnSpPr/>
          <p:nvPr/>
        </p:nvCxnSpPr>
        <p:spPr>
          <a:xfrm flipH="1" flipV="1">
            <a:off x="4381500" y="1447800"/>
            <a:ext cx="2095500" cy="125730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Down Arrow 51"/>
          <p:cNvSpPr/>
          <p:nvPr/>
        </p:nvSpPr>
        <p:spPr>
          <a:xfrm rot="18185949">
            <a:off x="4484495" y="1364338"/>
            <a:ext cx="342900" cy="63817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TextBox 52"/>
          <p:cNvSpPr txBox="1"/>
          <p:nvPr/>
        </p:nvSpPr>
        <p:spPr>
          <a:xfrm>
            <a:off x="3840755" y="1295400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S</a:t>
            </a:r>
            <a:endParaRPr lang="en-IN" sz="2400" b="1" dirty="0">
              <a:latin typeface="Bell MT" pitchFamily="18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5429250" y="2181226"/>
            <a:ext cx="1543051" cy="1455260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15735" y="2423224"/>
                <a:ext cx="178504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90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°−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θ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735" y="2423224"/>
                <a:ext cx="1785040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 rot="18567709">
                <a:off x="4881368" y="3497117"/>
                <a:ext cx="178504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90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°−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θ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567709">
                <a:off x="4881368" y="3497117"/>
                <a:ext cx="1785040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438260" y="4698483"/>
                <a:ext cx="9995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ea typeface="Cambria Math"/>
                        </a:rPr>
                        <m:t>θ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260" y="4698483"/>
                <a:ext cx="999569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89271"/>
            <a:ext cx="2997305" cy="78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52" y="3145004"/>
            <a:ext cx="2743200" cy="75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8115" y="23336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/>
              <a:t>As βis very small compared to </a:t>
            </a:r>
            <a:r>
              <a:rPr lang="en-IN" dirty="0" smtClean="0"/>
              <a:t>θ</a:t>
            </a:r>
          </a:p>
          <a:p>
            <a:r>
              <a:rPr lang="en-IN" dirty="0" smtClean="0"/>
              <a:t>it </a:t>
            </a:r>
            <a:r>
              <a:rPr lang="en-IN" dirty="0"/>
              <a:t>can be ignored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30" y="4041081"/>
            <a:ext cx="4106970" cy="38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2" y="4819406"/>
            <a:ext cx="4306343" cy="95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54" y="5826881"/>
            <a:ext cx="3221746" cy="113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1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2800" dirty="0" smtClean="0">
                <a:latin typeface="Bell MT" pitchFamily="18" charset="0"/>
              </a:rPr>
              <a:t>1.2.7 </a:t>
            </a:r>
            <a:r>
              <a:rPr lang="en-IN" sz="2800" dirty="0">
                <a:latin typeface="Bell MT" pitchFamily="18" charset="0"/>
              </a:rPr>
              <a:t>(</a:t>
            </a:r>
            <a:r>
              <a:rPr lang="en-IN" sz="2800" dirty="0" smtClean="0">
                <a:latin typeface="Bell MT" pitchFamily="18" charset="0"/>
              </a:rPr>
              <a:t>ii) </a:t>
            </a:r>
            <a:r>
              <a:rPr lang="en-IN" sz="2800" dirty="0">
                <a:latin typeface="Bell MT" pitchFamily="18" charset="0"/>
              </a:rPr>
              <a:t>Observation made on bright line</a:t>
            </a:r>
          </a:p>
        </p:txBody>
      </p:sp>
      <p:sp>
        <p:nvSpPr>
          <p:cNvPr id="4" name="Oval 3"/>
          <p:cNvSpPr/>
          <p:nvPr/>
        </p:nvSpPr>
        <p:spPr>
          <a:xfrm>
            <a:off x="6248400" y="1447800"/>
            <a:ext cx="1447800" cy="1447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4876800" y="914400"/>
            <a:ext cx="2095500" cy="125730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4610100" y="4914900"/>
            <a:ext cx="2095500" cy="125730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</p:cNvCxnSpPr>
          <p:nvPr/>
        </p:nvCxnSpPr>
        <p:spPr>
          <a:xfrm flipH="1">
            <a:off x="6728475" y="1447800"/>
            <a:ext cx="243825" cy="472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629400" y="1543050"/>
            <a:ext cx="685800" cy="1276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520990" y="2697271"/>
            <a:ext cx="377316" cy="5686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" idx="3"/>
          </p:cNvCxnSpPr>
          <p:nvPr/>
        </p:nvCxnSpPr>
        <p:spPr>
          <a:xfrm flipH="1" flipV="1">
            <a:off x="6460425" y="2683575"/>
            <a:ext cx="245175" cy="3488625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6181653" y="2171700"/>
            <a:ext cx="790647" cy="9526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Down Arrow 55"/>
          <p:cNvSpPr/>
          <p:nvPr/>
        </p:nvSpPr>
        <p:spPr>
          <a:xfrm rot="18185949">
            <a:off x="4979795" y="795560"/>
            <a:ext cx="342900" cy="63817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7" name="Down Arrow 56"/>
          <p:cNvSpPr/>
          <p:nvPr/>
        </p:nvSpPr>
        <p:spPr>
          <a:xfrm rot="18185949">
            <a:off x="4438649" y="4595812"/>
            <a:ext cx="342900" cy="63817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TextBox 57"/>
          <p:cNvSpPr txBox="1"/>
          <p:nvPr/>
        </p:nvSpPr>
        <p:spPr>
          <a:xfrm>
            <a:off x="4336055" y="726622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S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86200" y="4440866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S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87351" y="6198357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O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38729" y="1950393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P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 flipH="1">
            <a:off x="5777855" y="1905758"/>
            <a:ext cx="391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A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94891" y="251687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ell MT" pitchFamily="18" charset="0"/>
              </a:rPr>
              <a:t>F</a:t>
            </a:r>
            <a:endParaRPr lang="en-IN" sz="2000" b="1" dirty="0">
              <a:latin typeface="Bell MT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531514" y="2876083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Bell MT" pitchFamily="18" charset="0"/>
              </a:rPr>
              <a:t>B</a:t>
            </a:r>
            <a:endParaRPr lang="en-IN" sz="2000" b="1" dirty="0">
              <a:latin typeface="Bell MT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35973" y="233362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ell MT" pitchFamily="18" charset="0"/>
              </a:rPr>
              <a:t>C</a:t>
            </a:r>
            <a:endParaRPr lang="en-IN" b="1" dirty="0">
              <a:latin typeface="Bell MT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 flipH="1">
            <a:off x="6609822" y="1663497"/>
            <a:ext cx="391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alibri"/>
                <a:cs typeface="Calibri"/>
              </a:rPr>
              <a:t>θ</a:t>
            </a:r>
            <a:endParaRPr lang="en-IN" sz="2400" dirty="0">
              <a:latin typeface="Bell MT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21999" y="1891784"/>
            <a:ext cx="366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ell MT" pitchFamily="18" charset="0"/>
              </a:rPr>
              <a:t>r</a:t>
            </a:r>
            <a:endParaRPr lang="en-IN" b="1" dirty="0">
              <a:latin typeface="Bell MT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181653" y="3749611"/>
            <a:ext cx="1081798" cy="678276"/>
            <a:chOff x="6181653" y="3749611"/>
            <a:chExt cx="1081798" cy="678276"/>
          </a:xfrm>
        </p:grpSpPr>
        <p:sp>
          <p:nvSpPr>
            <p:cNvPr id="21" name="Arc 20"/>
            <p:cNvSpPr/>
            <p:nvPr/>
          </p:nvSpPr>
          <p:spPr>
            <a:xfrm>
              <a:off x="6181653" y="3810000"/>
              <a:ext cx="1011395" cy="617887"/>
            </a:xfrm>
            <a:prstGeom prst="arc">
              <a:avLst>
                <a:gd name="adj1" fmla="val 14296394"/>
                <a:gd name="adj2" fmla="val 18240961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96949" y="3749611"/>
              <a:ext cx="366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β</a:t>
              </a:r>
              <a:endParaRPr lang="en-IN" b="1" dirty="0">
                <a:latin typeface="Bell MT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860435" y="5244317"/>
            <a:ext cx="989951" cy="627547"/>
            <a:chOff x="5860435" y="5244317"/>
            <a:chExt cx="1041479" cy="627547"/>
          </a:xfrm>
        </p:grpSpPr>
        <p:sp>
          <p:nvSpPr>
            <p:cNvPr id="69" name="TextBox 68"/>
            <p:cNvSpPr txBox="1"/>
            <p:nvPr/>
          </p:nvSpPr>
          <p:spPr>
            <a:xfrm flipH="1">
              <a:off x="6173902" y="5410199"/>
              <a:ext cx="3915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 smtClean="0">
                  <a:latin typeface="Calibri"/>
                  <a:cs typeface="Calibri"/>
                </a:rPr>
                <a:t>θ</a:t>
              </a:r>
              <a:endParaRPr lang="en-IN" sz="2400" dirty="0">
                <a:latin typeface="Bell MT" pitchFamily="18" charset="0"/>
              </a:endParaRPr>
            </a:p>
          </p:txBody>
        </p:sp>
        <p:sp>
          <p:nvSpPr>
            <p:cNvPr id="24" name="Arc 23"/>
            <p:cNvSpPr/>
            <p:nvPr/>
          </p:nvSpPr>
          <p:spPr>
            <a:xfrm rot="19516329">
              <a:off x="5860435" y="5244317"/>
              <a:ext cx="1041479" cy="395585"/>
            </a:xfrm>
            <a:prstGeom prst="arc">
              <a:avLst>
                <a:gd name="adj1" fmla="val 10085424"/>
                <a:gd name="adj2" fmla="val 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229600" y="2233613"/>
            <a:ext cx="407495" cy="3964744"/>
            <a:chOff x="8229600" y="2233613"/>
            <a:chExt cx="407495" cy="3964744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8229600" y="2233613"/>
              <a:ext cx="0" cy="396474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8279305" y="3934277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IN" dirty="0"/>
            </a:p>
          </p:txBody>
        </p:sp>
      </p:grpSp>
      <p:cxnSp>
        <p:nvCxnSpPr>
          <p:cNvPr id="51" name="Straight Connector 50"/>
          <p:cNvCxnSpPr/>
          <p:nvPr/>
        </p:nvCxnSpPr>
        <p:spPr>
          <a:xfrm flipH="1" flipV="1">
            <a:off x="4381500" y="1447800"/>
            <a:ext cx="2095500" cy="125730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Down Arrow 51"/>
          <p:cNvSpPr/>
          <p:nvPr/>
        </p:nvSpPr>
        <p:spPr>
          <a:xfrm rot="18185949">
            <a:off x="4484495" y="1364338"/>
            <a:ext cx="342900" cy="63817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TextBox 52"/>
          <p:cNvSpPr txBox="1"/>
          <p:nvPr/>
        </p:nvSpPr>
        <p:spPr>
          <a:xfrm>
            <a:off x="3840755" y="1295400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S</a:t>
            </a:r>
            <a:endParaRPr lang="en-IN" sz="2400" b="1" dirty="0">
              <a:latin typeface="Bell MT" pitchFamily="18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5429250" y="2181226"/>
            <a:ext cx="1543051" cy="1455260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15735" y="2423224"/>
                <a:ext cx="178504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90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°−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θ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735" y="2423224"/>
                <a:ext cx="1785040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 rot="18567709">
                <a:off x="4881368" y="3497117"/>
                <a:ext cx="178504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90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°−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θ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567709">
                <a:off x="4881368" y="3497117"/>
                <a:ext cx="1785040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438260" y="4698483"/>
                <a:ext cx="9995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ea typeface="Cambria Math"/>
                        </a:rPr>
                        <m:t>θ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260" y="4698483"/>
                <a:ext cx="999569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3939"/>
            <a:ext cx="3231366" cy="47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1" y="2076450"/>
            <a:ext cx="2209800" cy="90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53" y="4103484"/>
            <a:ext cx="3526143" cy="14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4031" y="316366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2000" b="1" dirty="0" smtClean="0">
                <a:latin typeface="Bell MT" pitchFamily="18" charset="0"/>
              </a:rPr>
              <a:t>PF being </a:t>
            </a:r>
            <a:r>
              <a:rPr lang="en-IN" sz="2000" b="1" dirty="0">
                <a:latin typeface="Bell MT" pitchFamily="18" charset="0"/>
              </a:rPr>
              <a:t>very small compared to OP, </a:t>
            </a:r>
            <a:r>
              <a:rPr lang="en-IN" sz="2000" b="1" dirty="0" smtClean="0">
                <a:latin typeface="Bell MT" pitchFamily="18" charset="0"/>
              </a:rPr>
              <a:t>OF may </a:t>
            </a:r>
            <a:r>
              <a:rPr lang="en-IN" sz="2000" b="1" dirty="0">
                <a:latin typeface="Bell MT" pitchFamily="18" charset="0"/>
              </a:rPr>
              <a:t>be taken as </a:t>
            </a:r>
            <a:r>
              <a:rPr lang="en-IN" sz="2000" b="1" dirty="0" smtClean="0">
                <a:latin typeface="Bell MT" pitchFamily="18" charset="0"/>
              </a:rPr>
              <a:t>OP= D</a:t>
            </a:r>
            <a:endParaRPr lang="en-IN" sz="2000" b="1" dirty="0">
              <a:latin typeface="Bell MT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8" y="5619607"/>
            <a:ext cx="2645391" cy="110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60" y="5886646"/>
            <a:ext cx="3497215" cy="8004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80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304800"/>
            <a:ext cx="853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>
                <a:latin typeface="Bell MT" pitchFamily="18" charset="0"/>
              </a:rPr>
              <a:t>A cylindrical signal of diameter 4 m, was erected at station B. Observations were made </a:t>
            </a:r>
            <a:r>
              <a:rPr lang="en-IN" sz="2800" dirty="0" smtClean="0">
                <a:latin typeface="Bell MT" pitchFamily="18" charset="0"/>
              </a:rPr>
              <a:t>on the </a:t>
            </a:r>
            <a:r>
              <a:rPr lang="en-IN" sz="2800" dirty="0">
                <a:latin typeface="Bell MT" pitchFamily="18" charset="0"/>
              </a:rPr>
              <a:t>signal from station A. </a:t>
            </a:r>
            <a:endParaRPr lang="en-IN" sz="2800" dirty="0" smtClean="0">
              <a:latin typeface="Bell MT" pitchFamily="18" charset="0"/>
            </a:endParaRPr>
          </a:p>
          <a:p>
            <a:pPr algn="just"/>
            <a:r>
              <a:rPr lang="en-IN" sz="2800" dirty="0" smtClean="0">
                <a:latin typeface="Bell MT" pitchFamily="18" charset="0"/>
              </a:rPr>
              <a:t>Calculate </a:t>
            </a:r>
            <a:r>
              <a:rPr lang="en-IN" sz="2800" dirty="0">
                <a:latin typeface="Bell MT" pitchFamily="18" charset="0"/>
              </a:rPr>
              <a:t>the phase corrections when the observations were made</a:t>
            </a:r>
          </a:p>
          <a:p>
            <a:pPr algn="just"/>
            <a:r>
              <a:rPr lang="en-IN" sz="2800" dirty="0">
                <a:latin typeface="Bell MT" pitchFamily="18" charset="0"/>
              </a:rPr>
              <a:t>(i) on the bright portion, and</a:t>
            </a:r>
          </a:p>
          <a:p>
            <a:pPr algn="just"/>
            <a:endParaRPr lang="en-US" sz="2800" dirty="0">
              <a:latin typeface="Bell MT" pitchFamily="18" charset="0"/>
            </a:endParaRPr>
          </a:p>
          <a:p>
            <a:pPr algn="just"/>
            <a:r>
              <a:rPr lang="en-IN" sz="2800" dirty="0">
                <a:latin typeface="Bell MT" pitchFamily="18" charset="0"/>
              </a:rPr>
              <a:t>Take the distance </a:t>
            </a:r>
            <a:r>
              <a:rPr lang="en-IN" sz="2800" dirty="0" smtClean="0">
                <a:latin typeface="Bell MT" pitchFamily="18" charset="0"/>
              </a:rPr>
              <a:t>AB as </a:t>
            </a:r>
            <a:r>
              <a:rPr lang="en-IN" sz="2800" dirty="0">
                <a:latin typeface="Bell MT" pitchFamily="18" charset="0"/>
              </a:rPr>
              <a:t>6950 m, and the bearings of the sun and the station </a:t>
            </a:r>
            <a:r>
              <a:rPr lang="en-IN" sz="2800" dirty="0" smtClean="0">
                <a:latin typeface="Bell MT" pitchFamily="18" charset="0"/>
              </a:rPr>
              <a:t>B  as </a:t>
            </a:r>
            <a:r>
              <a:rPr lang="en-IN" sz="2800" dirty="0">
                <a:latin typeface="Bell MT" pitchFamily="18" charset="0"/>
              </a:rPr>
              <a:t>315° and 35</a:t>
            </a:r>
            <a:r>
              <a:rPr lang="en-IN" sz="2800" dirty="0" smtClean="0">
                <a:latin typeface="Bell MT" pitchFamily="18" charset="0"/>
              </a:rPr>
              <a:t>°, respectively</a:t>
            </a:r>
            <a:r>
              <a:rPr lang="en-IN" sz="2800" dirty="0">
                <a:latin typeface="Bell MT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574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467600" cy="95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10602"/>
            <a:ext cx="4114800" cy="91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00349"/>
            <a:ext cx="2174631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707" y="4438555"/>
            <a:ext cx="4510585" cy="87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0068" y="3581400"/>
            <a:ext cx="8303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dirty="0">
                <a:latin typeface="Bell MT" pitchFamily="18" charset="0"/>
              </a:rPr>
              <a:t>the phase corrections when the observations were made</a:t>
            </a:r>
          </a:p>
          <a:p>
            <a:pPr algn="just"/>
            <a:r>
              <a:rPr lang="en-IN" sz="2400" dirty="0">
                <a:latin typeface="Bell MT" pitchFamily="18" charset="0"/>
              </a:rPr>
              <a:t>(i) on the bright portion</a:t>
            </a:r>
            <a:endParaRPr lang="en-IN" sz="24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7" y="5638800"/>
            <a:ext cx="535662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76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8303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dirty="0">
                <a:latin typeface="Bell MT" pitchFamily="18" charset="0"/>
              </a:rPr>
              <a:t>the phase corrections when the observations were made</a:t>
            </a:r>
          </a:p>
          <a:p>
            <a:pPr algn="just"/>
            <a:r>
              <a:rPr lang="en-IN" sz="2400" dirty="0">
                <a:latin typeface="Bell MT" pitchFamily="18" charset="0"/>
              </a:rPr>
              <a:t>(ii) on the bright line.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402045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70197"/>
            <a:ext cx="5614091" cy="98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75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830386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b="1" dirty="0">
                <a:latin typeface="Calibri" pitchFamily="34" charset="0"/>
                <a:cs typeface="Calibri" pitchFamily="34" charset="0"/>
              </a:rPr>
              <a:t>The horizontal angle </a:t>
            </a:r>
            <a:r>
              <a:rPr lang="en-IN" sz="2800" b="1" dirty="0" smtClean="0">
                <a:latin typeface="Calibri" pitchFamily="34" charset="0"/>
                <a:cs typeface="Calibri" pitchFamily="34" charset="0"/>
              </a:rPr>
              <a:t>measured between 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two </a:t>
            </a:r>
            <a:r>
              <a:rPr lang="en-IN" sz="2800" b="1" dirty="0" smtClean="0">
                <a:latin typeface="Calibri" pitchFamily="34" charset="0"/>
                <a:cs typeface="Calibri" pitchFamily="34" charset="0"/>
              </a:rPr>
              <a:t>stations P and Q 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at </a:t>
            </a:r>
            <a:r>
              <a:rPr lang="en-IN" sz="2800" b="1" dirty="0" smtClean="0">
                <a:latin typeface="Calibri" pitchFamily="34" charset="0"/>
                <a:cs typeface="Calibri" pitchFamily="34" charset="0"/>
              </a:rPr>
              <a:t>station R, was 38°29'30".</a:t>
            </a:r>
          </a:p>
          <a:p>
            <a:pPr algn="just"/>
            <a:endParaRPr lang="en-IN" sz="28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sz="2800" b="1" dirty="0" smtClean="0">
                <a:latin typeface="Calibri" pitchFamily="34" charset="0"/>
                <a:cs typeface="Calibri" pitchFamily="34" charset="0"/>
              </a:rPr>
              <a:t>The station Q is situated on the right of the line RP.</a:t>
            </a:r>
          </a:p>
          <a:p>
            <a:pPr algn="just"/>
            <a:r>
              <a:rPr lang="en-IN" sz="2800" b="1" dirty="0" smtClean="0">
                <a:latin typeface="Calibri" pitchFamily="34" charset="0"/>
                <a:cs typeface="Calibri" pitchFamily="34" charset="0"/>
              </a:rPr>
              <a:t>The diameter the cylindrical signal erected at station P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IN" sz="2800" b="1" dirty="0" smtClean="0">
                <a:latin typeface="Calibri" pitchFamily="34" charset="0"/>
                <a:cs typeface="Calibri" pitchFamily="34" charset="0"/>
              </a:rPr>
              <a:t>was 3 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m and the distance between P and </a:t>
            </a:r>
            <a:r>
              <a:rPr lang="en-IN" sz="2800" b="1" dirty="0" smtClean="0">
                <a:latin typeface="Calibri" pitchFamily="34" charset="0"/>
                <a:cs typeface="Calibri" pitchFamily="34" charset="0"/>
              </a:rPr>
              <a:t>R was 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5180 m. </a:t>
            </a:r>
            <a:endParaRPr lang="en-IN" sz="28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IN" sz="28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sz="2800" b="1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bearing of the sun and the station </a:t>
            </a:r>
            <a:r>
              <a:rPr lang="en-IN" sz="2800" b="1" dirty="0" smtClean="0">
                <a:latin typeface="Calibri" pitchFamily="34" charset="0"/>
                <a:cs typeface="Calibri" pitchFamily="34" charset="0"/>
              </a:rPr>
              <a:t>P were 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measured as 60° and 15°, respectively. </a:t>
            </a:r>
            <a:endParaRPr lang="en-IN" sz="28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IN" sz="28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IN" sz="2800" b="1" dirty="0" smtClean="0">
                <a:latin typeface="Calibri" pitchFamily="34" charset="0"/>
                <a:cs typeface="Calibri" pitchFamily="34" charset="0"/>
              </a:rPr>
              <a:t>If the observations 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were made on the bright line, </a:t>
            </a:r>
            <a:r>
              <a:rPr lang="en-IN" sz="2800" b="1" dirty="0" smtClean="0">
                <a:latin typeface="Calibri" pitchFamily="34" charset="0"/>
                <a:cs typeface="Calibri" pitchFamily="34" charset="0"/>
              </a:rPr>
              <a:t>compute the </a:t>
            </a:r>
            <a:r>
              <a:rPr lang="en-IN" sz="2800" b="1" dirty="0">
                <a:latin typeface="Calibri" pitchFamily="34" charset="0"/>
                <a:cs typeface="Calibri" pitchFamily="34" charset="0"/>
              </a:rPr>
              <a:t>correct horizontal angle PRQ</a:t>
            </a:r>
          </a:p>
        </p:txBody>
      </p:sp>
    </p:spTree>
    <p:extLst>
      <p:ext uri="{BB962C8B-B14F-4D97-AF65-F5344CB8AC3E}">
        <p14:creationId xmlns:p14="http://schemas.microsoft.com/office/powerpoint/2010/main" val="37078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348" y="228601"/>
            <a:ext cx="4778001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9516"/>
            <a:ext cx="274568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4" y="1957885"/>
            <a:ext cx="3484179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83641"/>
            <a:ext cx="3346500" cy="126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22568"/>
            <a:ext cx="8675957" cy="754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86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ts val="4300"/>
              </a:lnSpc>
            </a:pPr>
            <a:r>
              <a:rPr lang="en-US" sz="2400" dirty="0" smtClean="0">
                <a:effectLst/>
                <a:latin typeface="Calibri" pitchFamily="34" charset="0"/>
                <a:cs typeface="Calibri" pitchFamily="34" charset="0"/>
              </a:rPr>
              <a:t>Extra Examples</a:t>
            </a:r>
            <a:endParaRPr lang="en-IN" sz="240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93909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703113" y="2286000"/>
            <a:ext cx="5440887" cy="4572000"/>
            <a:chOff x="3703113" y="2286000"/>
            <a:chExt cx="5440887" cy="45720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3113" y="2286000"/>
              <a:ext cx="5440887" cy="457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5137667" y="4144775"/>
              <a:ext cx="1219198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4015 m</a:t>
              </a:r>
              <a:endParaRPr lang="en-IN" dirty="0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4553935" cy="177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11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2266" y="0"/>
            <a:ext cx="5440887" cy="4572000"/>
            <a:chOff x="3703113" y="2286000"/>
            <a:chExt cx="5440887" cy="45720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3113" y="2286000"/>
              <a:ext cx="5440887" cy="457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5137667" y="4144775"/>
              <a:ext cx="1219198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4015 m</a:t>
              </a:r>
              <a:endParaRPr lang="en-IN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185" y="4569372"/>
            <a:ext cx="6475973" cy="63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513333"/>
            <a:ext cx="2351314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3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9627" y="0"/>
            <a:ext cx="5440887" cy="4572000"/>
            <a:chOff x="3703113" y="2286000"/>
            <a:chExt cx="5440887" cy="45720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3113" y="2286000"/>
              <a:ext cx="5440887" cy="457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5137667" y="4144775"/>
              <a:ext cx="1219198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4015 m</a:t>
              </a:r>
              <a:endParaRPr lang="en-IN" dirty="0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142" y="3276600"/>
            <a:ext cx="2351314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0" y="4724400"/>
            <a:ext cx="8899210" cy="28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77" y="5257800"/>
            <a:ext cx="37859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036" y="5280791"/>
            <a:ext cx="27622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172200"/>
            <a:ext cx="134522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19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01000" cy="5334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 smtClean="0">
                <a:latin typeface="Calibri" pitchFamily="34" charset="0"/>
                <a:cs typeface="Calibri" pitchFamily="34" charset="0"/>
              </a:rPr>
              <a:t>Numerical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442157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3200" b="1" dirty="0">
                <a:latin typeface="Bell MT" pitchFamily="18" charset="0"/>
              </a:rPr>
              <a:t>L= </a:t>
            </a:r>
            <a:r>
              <a:rPr lang="en-IN" sz="3200" b="1" dirty="0" smtClean="0">
                <a:latin typeface="Bell MT" pitchFamily="18" charset="0"/>
              </a:rPr>
              <a:t>17</a:t>
            </a:r>
          </a:p>
          <a:p>
            <a:pPr algn="just"/>
            <a:endParaRPr lang="en-US" sz="3200" b="1" dirty="0">
              <a:latin typeface="Bell MT" pitchFamily="18" charset="0"/>
            </a:endParaRPr>
          </a:p>
          <a:p>
            <a:pPr algn="just"/>
            <a:r>
              <a:rPr lang="en-IN" sz="3200" b="1" dirty="0">
                <a:latin typeface="Bell MT" pitchFamily="18" charset="0"/>
              </a:rPr>
              <a:t>d= 1.20</a:t>
            </a:r>
            <a:r>
              <a:rPr lang="en-IN" sz="3200" b="1" dirty="0" smtClean="0">
                <a:latin typeface="Bell MT" pitchFamily="18" charset="0"/>
              </a:rPr>
              <a:t>″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1579742"/>
            <a:ext cx="2076450" cy="110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3657600"/>
            <a:ext cx="6094412" cy="176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84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9627" y="0"/>
            <a:ext cx="5440887" cy="4572000"/>
            <a:chOff x="3703113" y="2286000"/>
            <a:chExt cx="5440887" cy="45720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3113" y="2286000"/>
              <a:ext cx="5440887" cy="457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5137667" y="4144775"/>
              <a:ext cx="1219198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4015 m</a:t>
              </a:r>
              <a:endParaRPr lang="en-IN" dirty="0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142" y="3276600"/>
            <a:ext cx="2351314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57" y="4462462"/>
            <a:ext cx="8820991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85" y="4975427"/>
            <a:ext cx="3034921" cy="68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4961961"/>
            <a:ext cx="2545383" cy="69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034" y="5089573"/>
            <a:ext cx="1762123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12" y="5742154"/>
            <a:ext cx="3555935" cy="40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930" y="5712617"/>
            <a:ext cx="5037586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906" y="6308506"/>
            <a:ext cx="22621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13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 smtClean="0">
                <a:latin typeface="Bell MT" pitchFamily="18" charset="0"/>
              </a:rPr>
              <a:t>1.3 Measurement of Baseline</a:t>
            </a:r>
            <a:endParaRPr lang="en-IN" sz="3200" dirty="0">
              <a:latin typeface="Bell MT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14397"/>
            <a:ext cx="8229600" cy="3952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dirty="0">
                <a:latin typeface="Calibri" pitchFamily="34" charset="0"/>
                <a:cs typeface="Calibri" pitchFamily="34" charset="0"/>
              </a:rPr>
              <a:t>As base line forms the basis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for computations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of triangulation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system, </a:t>
            </a:r>
            <a:r>
              <a:rPr lang="en-IN" sz="2400" i="1" u="sng" dirty="0">
                <a:latin typeface="Calibri" pitchFamily="34" charset="0"/>
                <a:cs typeface="Calibri" pitchFamily="34" charset="0"/>
              </a:rPr>
              <a:t>it is laid down with </a:t>
            </a:r>
            <a:r>
              <a:rPr lang="en-IN" sz="2400" i="1" u="sng" dirty="0" smtClean="0">
                <a:latin typeface="Calibri" pitchFamily="34" charset="0"/>
                <a:cs typeface="Calibri" pitchFamily="34" charset="0"/>
              </a:rPr>
              <a:t>great accuracy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in its measurement and alignment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length of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the base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line </a:t>
            </a:r>
            <a:r>
              <a:rPr lang="en-IN" sz="2400" i="1" u="sng" dirty="0">
                <a:latin typeface="Calibri" pitchFamily="34" charset="0"/>
                <a:cs typeface="Calibri" pitchFamily="34" charset="0"/>
              </a:rPr>
              <a:t>depends upon the grade of the triangulation</a:t>
            </a:r>
            <a:r>
              <a:rPr lang="en-IN" sz="2400" i="1" u="sng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dirty="0">
                <a:latin typeface="Calibri" pitchFamily="34" charset="0"/>
                <a:cs typeface="Calibri" pitchFamily="34" charset="0"/>
              </a:rPr>
              <a:t>The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length of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the base is also </a:t>
            </a:r>
            <a:r>
              <a:rPr lang="en-IN" sz="2400" i="1" u="sng" dirty="0">
                <a:latin typeface="Calibri" pitchFamily="34" charset="0"/>
                <a:cs typeface="Calibri" pitchFamily="34" charset="0"/>
              </a:rPr>
              <a:t>determined by the desirability of </a:t>
            </a:r>
            <a:r>
              <a:rPr lang="en-IN" sz="2400" i="1" u="sng" dirty="0" smtClean="0">
                <a:latin typeface="Calibri" pitchFamily="34" charset="0"/>
                <a:cs typeface="Calibri" pitchFamily="34" charset="0"/>
              </a:rPr>
              <a:t>securing strong </a:t>
            </a:r>
            <a:r>
              <a:rPr lang="en-IN" sz="2400" i="1" u="sng" dirty="0">
                <a:latin typeface="Calibri" pitchFamily="34" charset="0"/>
                <a:cs typeface="Calibri" pitchFamily="34" charset="0"/>
              </a:rPr>
              <a:t>figures in the base net</a:t>
            </a:r>
            <a:r>
              <a:rPr lang="en-IN" sz="2400" i="1" u="sng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578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 smtClean="0">
                <a:latin typeface="Bell MT" pitchFamily="18" charset="0"/>
              </a:rPr>
              <a:t>1.3.1 Base Net</a:t>
            </a:r>
            <a:endParaRPr lang="en-IN" sz="3200" dirty="0">
              <a:latin typeface="Bell MT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14397"/>
            <a:ext cx="8229600" cy="2849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dirty="0">
                <a:latin typeface="Calibri" pitchFamily="34" charset="0"/>
                <a:cs typeface="Calibri" pitchFamily="34" charset="0"/>
              </a:rPr>
              <a:t>Apart from main base line, several other check bases are also measured at some suitable intervals. </a:t>
            </a:r>
            <a:endParaRPr lang="en-IN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dirty="0">
                <a:latin typeface="Calibri" pitchFamily="34" charset="0"/>
                <a:cs typeface="Calibri" pitchFamily="34" charset="0"/>
              </a:rPr>
              <a:t> The base is connected to the triangulation system through a </a:t>
            </a:r>
            <a:r>
              <a:rPr lang="en-IN" sz="2400" b="1" i="1" u="sng" dirty="0">
                <a:latin typeface="Calibri" pitchFamily="34" charset="0"/>
                <a:cs typeface="Calibri" pitchFamily="34" charset="0"/>
              </a:rPr>
              <a:t>base net.</a:t>
            </a:r>
            <a:endParaRPr lang="en-US" sz="2400" b="1" i="1" u="sng" dirty="0"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lnSpc>
                <a:spcPts val="4300"/>
              </a:lnSpc>
              <a:buFont typeface="Arial" pitchFamily="34" charset="0"/>
              <a:buChar char="•"/>
            </a:pPr>
            <a:endParaRPr lang="en-US" sz="2400" b="1" i="1" u="sng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68" y="2667000"/>
            <a:ext cx="4504832" cy="403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3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 smtClean="0">
                <a:latin typeface="Bell MT" pitchFamily="18" charset="0"/>
              </a:rPr>
              <a:t>1.3.2 </a:t>
            </a:r>
            <a:r>
              <a:rPr lang="en-IN" sz="3200" dirty="0">
                <a:latin typeface="Bell MT" pitchFamily="18" charset="0"/>
              </a:rPr>
              <a:t>Selection of site for base 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914397"/>
            <a:ext cx="8229600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4300"/>
              </a:lnSpc>
              <a:buFont typeface="+mj-lt"/>
              <a:buAutoNum type="arabicPeriod"/>
            </a:pPr>
            <a:r>
              <a:rPr lang="en-IN" sz="2400" dirty="0">
                <a:latin typeface="Calibri" pitchFamily="34" charset="0"/>
                <a:cs typeface="Calibri" pitchFamily="34" charset="0"/>
              </a:rPr>
              <a:t>The site should be fairly level or gently undulating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 algn="just">
              <a:lnSpc>
                <a:spcPts val="4300"/>
              </a:lnSpc>
              <a:buFont typeface="+mj-lt"/>
              <a:buAutoNum type="arabicPeriod"/>
            </a:pPr>
            <a:r>
              <a:rPr lang="en-IN" sz="2400" dirty="0">
                <a:latin typeface="Calibri" pitchFamily="34" charset="0"/>
                <a:cs typeface="Calibri" pitchFamily="34" charset="0"/>
              </a:rPr>
              <a:t>The site should be free from obstructions throughout the length of the base line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 algn="just">
              <a:lnSpc>
                <a:spcPts val="4300"/>
              </a:lnSpc>
              <a:buFont typeface="+mj-lt"/>
              <a:buAutoNum type="arabicPeriod"/>
            </a:pPr>
            <a:r>
              <a:rPr lang="en-IN" sz="2400" dirty="0">
                <a:latin typeface="Calibri" pitchFamily="34" charset="0"/>
                <a:cs typeface="Calibri" pitchFamily="34" charset="0"/>
              </a:rPr>
              <a:t>The two extremities of the base line should be intervisible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 algn="just">
              <a:lnSpc>
                <a:spcPts val="4300"/>
              </a:lnSpc>
              <a:buFont typeface="+mj-lt"/>
              <a:buAutoNum type="arabicPeriod"/>
            </a:pPr>
            <a:r>
              <a:rPr lang="en-IN" sz="2400" dirty="0">
                <a:latin typeface="Calibri" pitchFamily="34" charset="0"/>
                <a:cs typeface="Calibri" pitchFamily="34" charset="0"/>
              </a:rPr>
              <a:t>The site should be such that a minimum length of the base line as specified, is available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 algn="just">
              <a:lnSpc>
                <a:spcPts val="4300"/>
              </a:lnSpc>
              <a:buFont typeface="+mj-lt"/>
              <a:buAutoNum type="arabicPeriod"/>
            </a:pPr>
            <a:r>
              <a:rPr lang="en-IN" sz="2400" dirty="0">
                <a:latin typeface="Calibri" pitchFamily="34" charset="0"/>
                <a:cs typeface="Calibri" pitchFamily="34" charset="0"/>
              </a:rPr>
              <a:t>The site should be such that well-conditioned triangles can be obtained while connecting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extremities to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the main triangulation stations.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43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>
                <a:latin typeface="Bell MT" pitchFamily="18" charset="0"/>
              </a:rPr>
              <a:t>1.3.3 Equipment for base line measurement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914397"/>
            <a:ext cx="8229600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4300"/>
              </a:lnSpc>
              <a:buFont typeface="+mj-lt"/>
              <a:buAutoNum type="arabicPeriod"/>
            </a:pPr>
            <a:r>
              <a:rPr lang="en-IN" sz="2400" b="1" i="1" u="sng" dirty="0">
                <a:latin typeface="Calibri" pitchFamily="34" charset="0"/>
                <a:cs typeface="Calibri" pitchFamily="34" charset="0"/>
              </a:rPr>
              <a:t>Standardised tapes :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These are used for measuring short bases in plain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grounds (INVAR tapes).</a:t>
            </a:r>
          </a:p>
          <a:p>
            <a:pPr marL="457200" indent="-457200" algn="just">
              <a:lnSpc>
                <a:spcPts val="4300"/>
              </a:lnSpc>
              <a:buFont typeface="+mj-lt"/>
              <a:buAutoNum type="arabicPeriod"/>
            </a:pPr>
            <a:r>
              <a:rPr lang="en-IN" sz="2400" b="1" i="1" u="sng" dirty="0">
                <a:latin typeface="Calibri" pitchFamily="34" charset="0"/>
                <a:cs typeface="Calibri" pitchFamily="34" charset="0"/>
              </a:rPr>
              <a:t>Hunter’s short base: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 It is used for measuring 80 m long base line and its extension is made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by </a:t>
            </a:r>
            <a:r>
              <a:rPr lang="en-IN" sz="2400" dirty="0" err="1" smtClean="0">
                <a:latin typeface="Calibri" pitchFamily="34" charset="0"/>
                <a:cs typeface="Calibri" pitchFamily="34" charset="0"/>
              </a:rPr>
              <a:t>subtense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method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 algn="just">
              <a:lnSpc>
                <a:spcPts val="4300"/>
              </a:lnSpc>
              <a:buFont typeface="+mj-lt"/>
              <a:buAutoNum type="arabicPeriod"/>
            </a:pPr>
            <a:r>
              <a:rPr lang="en-IN" sz="2400" b="1" i="1" u="sng" dirty="0" err="1">
                <a:latin typeface="Calibri" pitchFamily="34" charset="0"/>
                <a:cs typeface="Calibri" pitchFamily="34" charset="0"/>
              </a:rPr>
              <a:t>Tacheometric</a:t>
            </a:r>
            <a:r>
              <a:rPr lang="en-IN" sz="2400" b="1" i="1" u="sng" dirty="0">
                <a:latin typeface="Calibri" pitchFamily="34" charset="0"/>
                <a:cs typeface="Calibri" pitchFamily="34" charset="0"/>
              </a:rPr>
              <a:t> base measurements :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It is used in undulating grounds for small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bases</a:t>
            </a:r>
          </a:p>
          <a:p>
            <a:pPr marL="457200" indent="-457200" algn="just">
              <a:lnSpc>
                <a:spcPts val="4300"/>
              </a:lnSpc>
              <a:buFont typeface="+mj-lt"/>
              <a:buAutoNum type="arabicPeriod"/>
            </a:pPr>
            <a:r>
              <a:rPr lang="en-IN" sz="2400" b="1" i="1" u="sng" dirty="0">
                <a:latin typeface="Calibri" pitchFamily="34" charset="0"/>
                <a:cs typeface="Calibri" pitchFamily="34" charset="0"/>
              </a:rPr>
              <a:t>Electronic distance measurement: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This is used for fairly long distances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17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>
                <a:latin typeface="Bell MT" pitchFamily="18" charset="0"/>
              </a:rPr>
              <a:t>1.3.4 Extension of base 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914397"/>
            <a:ext cx="8229600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i="1" dirty="0">
                <a:latin typeface="Calibri" pitchFamily="34" charset="0"/>
                <a:cs typeface="Calibri" pitchFamily="34" charset="0"/>
              </a:rPr>
              <a:t>Usually the length of the base lines is much shorter than the average length of the sides of the </a:t>
            </a:r>
            <a:r>
              <a:rPr lang="en-IN" sz="2400" i="1" dirty="0" smtClean="0">
                <a:latin typeface="Calibri" pitchFamily="34" charset="0"/>
                <a:cs typeface="Calibri" pitchFamily="34" charset="0"/>
              </a:rPr>
              <a:t>triangles.</a:t>
            </a:r>
          </a:p>
          <a:p>
            <a:pPr marL="342900" indent="-3429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dirty="0">
                <a:latin typeface="Calibri" pitchFamily="34" charset="0"/>
                <a:cs typeface="Calibri" pitchFamily="34" charset="0"/>
              </a:rPr>
              <a:t>This is mainly due to the following reasons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algn="just">
              <a:lnSpc>
                <a:spcPts val="4300"/>
              </a:lnSpc>
            </a:pPr>
            <a:r>
              <a:rPr lang="en-IN" sz="2400" dirty="0">
                <a:latin typeface="Calibri" pitchFamily="34" charset="0"/>
                <a:cs typeface="Calibri" pitchFamily="34" charset="0"/>
              </a:rPr>
              <a:t>(a) It is often not possible to get a suitable site for a longer base.</a:t>
            </a:r>
          </a:p>
          <a:p>
            <a:pPr algn="just">
              <a:lnSpc>
                <a:spcPts val="4300"/>
              </a:lnSpc>
            </a:pPr>
            <a:r>
              <a:rPr lang="en-IN" sz="2400" dirty="0">
                <a:latin typeface="Calibri" pitchFamily="34" charset="0"/>
                <a:cs typeface="Calibri" pitchFamily="34" charset="0"/>
              </a:rPr>
              <a:t>(b) Measurement of a long base line is difficult and expensive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lnSpc>
                <a:spcPts val="4300"/>
              </a:lnSpc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dirty="0">
                <a:latin typeface="Calibri" pitchFamily="34" charset="0"/>
                <a:cs typeface="Calibri" pitchFamily="34" charset="0"/>
              </a:rPr>
              <a:t>The extension of short base is done through forming a base net consisting of well-conditioned triangles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dirty="0">
                <a:latin typeface="Calibri" pitchFamily="34" charset="0"/>
                <a:cs typeface="Calibri" pitchFamily="34" charset="0"/>
              </a:rPr>
              <a:t>Small angles opposite the known sides must be avoided.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66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>
                <a:latin typeface="Bell MT" pitchFamily="18" charset="0"/>
              </a:rPr>
              <a:t>1.3.4 Extension of base 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914397"/>
            <a:ext cx="8229600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i="1" dirty="0">
                <a:latin typeface="Calibri" pitchFamily="34" charset="0"/>
                <a:cs typeface="Calibri" pitchFamily="34" charset="0"/>
              </a:rPr>
              <a:t>There are two ways of connecting the selected base to the triangulation stations</a:t>
            </a:r>
            <a:r>
              <a:rPr lang="en-IN" sz="2400" i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lnSpc>
                <a:spcPts val="4300"/>
              </a:lnSpc>
            </a:pPr>
            <a:r>
              <a:rPr lang="en-IN" sz="2400" dirty="0">
                <a:latin typeface="Calibri" pitchFamily="34" charset="0"/>
                <a:cs typeface="Calibri" pitchFamily="34" charset="0"/>
              </a:rPr>
              <a:t>(a) extension by prolongation, and</a:t>
            </a:r>
          </a:p>
          <a:p>
            <a:pPr algn="just">
              <a:lnSpc>
                <a:spcPts val="4300"/>
              </a:lnSpc>
            </a:pPr>
            <a:r>
              <a:rPr lang="en-IN" sz="2400" dirty="0">
                <a:latin typeface="Calibri" pitchFamily="34" charset="0"/>
                <a:cs typeface="Calibri" pitchFamily="34" charset="0"/>
              </a:rPr>
              <a:t>(b) extension by double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sighting.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69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 smtClean="0">
                <a:latin typeface="Bell MT" pitchFamily="18" charset="0"/>
              </a:rPr>
              <a:t>1.3.4 </a:t>
            </a:r>
            <a:r>
              <a:rPr lang="en-IN" sz="3200" dirty="0">
                <a:latin typeface="Bell MT" pitchFamily="18" charset="0"/>
              </a:rPr>
              <a:t>(a) Extension by prolongation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914397"/>
            <a:ext cx="8229600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4300"/>
              </a:lnSpc>
              <a:buFont typeface="Arial" pitchFamily="34" charset="0"/>
              <a:buChar char="•"/>
            </a:pPr>
            <a:r>
              <a:rPr lang="en-IN" sz="2400" i="1" dirty="0">
                <a:latin typeface="Calibri" pitchFamily="34" charset="0"/>
                <a:cs typeface="Calibri" pitchFamily="34" charset="0"/>
              </a:rPr>
              <a:t>Let </a:t>
            </a:r>
            <a:r>
              <a:rPr lang="en-IN" sz="2400" i="1" dirty="0" smtClean="0">
                <a:latin typeface="Calibri" pitchFamily="34" charset="0"/>
                <a:cs typeface="Calibri" pitchFamily="34" charset="0"/>
              </a:rPr>
              <a:t>us </a:t>
            </a:r>
            <a:r>
              <a:rPr lang="en-IN" sz="2400" i="1" dirty="0">
                <a:latin typeface="Calibri" pitchFamily="34" charset="0"/>
                <a:cs typeface="Calibri" pitchFamily="34" charset="0"/>
              </a:rPr>
              <a:t>suppose that </a:t>
            </a:r>
            <a:r>
              <a:rPr lang="en-IN" sz="2400" i="1" dirty="0" smtClean="0">
                <a:latin typeface="Calibri" pitchFamily="34" charset="0"/>
                <a:cs typeface="Calibri" pitchFamily="34" charset="0"/>
              </a:rPr>
              <a:t>AB is </a:t>
            </a:r>
            <a:r>
              <a:rPr lang="en-IN" sz="2400" i="1" dirty="0">
                <a:latin typeface="Calibri" pitchFamily="34" charset="0"/>
                <a:cs typeface="Calibri" pitchFamily="34" charset="0"/>
              </a:rPr>
              <a:t>a short base line </a:t>
            </a:r>
            <a:r>
              <a:rPr lang="en-IN" sz="2400" i="1" dirty="0" smtClean="0">
                <a:latin typeface="Calibri" pitchFamily="34" charset="0"/>
                <a:cs typeface="Calibri" pitchFamily="34" charset="0"/>
              </a:rPr>
              <a:t>which </a:t>
            </a:r>
            <a:r>
              <a:rPr lang="en-IN" sz="2400" i="1" dirty="0">
                <a:latin typeface="Calibri" pitchFamily="34" charset="0"/>
                <a:cs typeface="Calibri" pitchFamily="34" charset="0"/>
              </a:rPr>
              <a:t>is required to be extended by four times. </a:t>
            </a:r>
            <a:r>
              <a:rPr lang="en-IN" sz="2400" i="1" dirty="0" smtClean="0">
                <a:latin typeface="Calibri" pitchFamily="34" charset="0"/>
                <a:cs typeface="Calibri" pitchFamily="34" charset="0"/>
              </a:rPr>
              <a:t>The following </a:t>
            </a:r>
            <a:r>
              <a:rPr lang="en-IN" sz="2400" i="1" dirty="0">
                <a:latin typeface="Calibri" pitchFamily="34" charset="0"/>
                <a:cs typeface="Calibri" pitchFamily="34" charset="0"/>
              </a:rPr>
              <a:t>steps are involved to extend AB.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4569436"/>
            <a:ext cx="1524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295400" y="3429000"/>
            <a:ext cx="762000" cy="11404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057400" y="3429000"/>
            <a:ext cx="762000" cy="11404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1295400" y="4577397"/>
            <a:ext cx="782991" cy="11056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057400" y="4542564"/>
            <a:ext cx="762000" cy="11404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52985" y="4442346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A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4643113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B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05571" y="5805236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D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68773" y="299514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C</a:t>
            </a:r>
            <a:endParaRPr lang="en-IN" sz="2400" b="1" dirty="0">
              <a:latin typeface="Bell MT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819400" y="4572000"/>
            <a:ext cx="23622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91484" y="4685950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E</a:t>
            </a:r>
            <a:endParaRPr lang="en-IN" sz="2400" b="1" dirty="0">
              <a:latin typeface="Bell MT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2057400" y="3429000"/>
            <a:ext cx="3124200" cy="114043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068773" y="4577398"/>
            <a:ext cx="3112827" cy="110560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063078" y="2481386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F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24675" y="6229721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G</a:t>
            </a:r>
            <a:endParaRPr lang="en-IN" sz="2400" b="1" dirty="0">
              <a:latin typeface="Bell MT" pitchFamily="18" charset="0"/>
            </a:endParaRPr>
          </a:p>
        </p:txBody>
      </p:sp>
      <p:cxnSp>
        <p:nvCxnSpPr>
          <p:cNvPr id="31" name="Straight Connector 30"/>
          <p:cNvCxnSpPr>
            <a:stCxn id="30" idx="0"/>
          </p:cNvCxnSpPr>
          <p:nvPr/>
        </p:nvCxnSpPr>
        <p:spPr>
          <a:xfrm flipH="1" flipV="1">
            <a:off x="1295400" y="4542565"/>
            <a:ext cx="3146642" cy="168715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9" idx="2"/>
          </p:cNvCxnSpPr>
          <p:nvPr/>
        </p:nvCxnSpPr>
        <p:spPr>
          <a:xfrm flipH="1">
            <a:off x="1295401" y="2943051"/>
            <a:ext cx="2954587" cy="15995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9" idx="2"/>
          </p:cNvCxnSpPr>
          <p:nvPr/>
        </p:nvCxnSpPr>
        <p:spPr>
          <a:xfrm>
            <a:off x="4249988" y="2943051"/>
            <a:ext cx="931612" cy="1628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30" idx="0"/>
          </p:cNvCxnSpPr>
          <p:nvPr/>
        </p:nvCxnSpPr>
        <p:spPr>
          <a:xfrm flipH="1">
            <a:off x="4442042" y="4569436"/>
            <a:ext cx="739558" cy="166028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184806" y="4579754"/>
            <a:ext cx="23622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30" idx="0"/>
          </p:cNvCxnSpPr>
          <p:nvPr/>
        </p:nvCxnSpPr>
        <p:spPr>
          <a:xfrm flipH="1">
            <a:off x="4442042" y="4542564"/>
            <a:ext cx="3104964" cy="168715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9" idx="2"/>
          </p:cNvCxnSpPr>
          <p:nvPr/>
        </p:nvCxnSpPr>
        <p:spPr>
          <a:xfrm>
            <a:off x="4249988" y="2943051"/>
            <a:ext cx="3297018" cy="162638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61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8" grpId="0"/>
      <p:bldP spid="29" grpId="0"/>
      <p:bldP spid="30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 smtClean="0">
                <a:latin typeface="Bell MT" pitchFamily="18" charset="0"/>
              </a:rPr>
              <a:t>1.3.4 </a:t>
            </a:r>
            <a:r>
              <a:rPr lang="en-IN" sz="3200" dirty="0">
                <a:latin typeface="Bell MT" pitchFamily="18" charset="0"/>
              </a:rPr>
              <a:t>(a) Extension by prolongation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143000"/>
            <a:ext cx="87725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00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3200" dirty="0" smtClean="0">
                <a:latin typeface="Bell MT" pitchFamily="18" charset="0"/>
              </a:rPr>
              <a:t>1.3.4 </a:t>
            </a:r>
            <a:r>
              <a:rPr lang="en-IN" sz="3200" dirty="0">
                <a:latin typeface="Bell MT" pitchFamily="18" charset="0"/>
              </a:rPr>
              <a:t>(b) Extension by double sighting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828870" y="3962400"/>
            <a:ext cx="19943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799279" y="2590800"/>
            <a:ext cx="1046016" cy="13392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3821097" y="2590800"/>
            <a:ext cx="1002152" cy="13392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828871" y="3930078"/>
            <a:ext cx="1016424" cy="16208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826059" y="3930078"/>
            <a:ext cx="997190" cy="16208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31004" y="4063074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A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3249" y="4063073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B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1134" y="5734152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D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1134" y="198293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C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0236" y="4057739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E</a:t>
            </a:r>
            <a:endParaRPr lang="en-IN" sz="2400" b="1" dirty="0">
              <a:latin typeface="Bell MT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38620" y="4100691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ell MT" pitchFamily="18" charset="0"/>
              </a:rPr>
              <a:t>F</a:t>
            </a:r>
            <a:endParaRPr lang="en-IN" sz="2400" b="1" dirty="0">
              <a:latin typeface="Bell MT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803558" y="2590800"/>
            <a:ext cx="3041738" cy="13392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826059" y="2590800"/>
            <a:ext cx="0" cy="29601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03558" y="3962400"/>
            <a:ext cx="6321972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816860" y="3930078"/>
            <a:ext cx="3308670" cy="16208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3845296" y="2590800"/>
            <a:ext cx="3280234" cy="13392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802559" y="3962400"/>
            <a:ext cx="3014301" cy="15885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26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2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4082</TotalTime>
  <Words>5417</Words>
  <Application>Microsoft Office PowerPoint</Application>
  <PresentationFormat>On-screen Show (4:3)</PresentationFormat>
  <Paragraphs>848</Paragraphs>
  <Slides>148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148</vt:i4>
      </vt:variant>
    </vt:vector>
  </HeadingPairs>
  <TitlesOfParts>
    <vt:vector size="157" baseType="lpstr">
      <vt:lpstr>Arial</vt:lpstr>
      <vt:lpstr>Bell MT</vt:lpstr>
      <vt:lpstr>Calibri</vt:lpstr>
      <vt:lpstr>Cambria Math</vt:lpstr>
      <vt:lpstr>Century Gothic</vt:lpstr>
      <vt:lpstr>Tahoma</vt:lpstr>
      <vt:lpstr>Times New Roman</vt:lpstr>
      <vt:lpstr>Wingdings 3</vt:lpstr>
      <vt:lpstr>Ion</vt:lpstr>
      <vt:lpstr>TRIANGULATION</vt:lpstr>
      <vt:lpstr>Syllabus</vt:lpstr>
      <vt:lpstr>WELL-CONDITIONED TRIANGLES</vt:lpstr>
      <vt:lpstr>STRENGTH OF FIGURE</vt:lpstr>
      <vt:lpstr>STRENGTH OF FIGURE</vt:lpstr>
      <vt:lpstr>STRENGTH OF FIGURE</vt:lpstr>
      <vt:lpstr>ACCURACY OF TRIANGULATION</vt:lpstr>
      <vt:lpstr>Numerical</vt:lpstr>
      <vt:lpstr>Numerical</vt:lpstr>
      <vt:lpstr>Numerical</vt:lpstr>
      <vt:lpstr>Numerical</vt:lpstr>
      <vt:lpstr>Numerical</vt:lpstr>
      <vt:lpstr>Numerical</vt:lpstr>
      <vt:lpstr>Numerical</vt:lpstr>
      <vt:lpstr>Numerical</vt:lpstr>
      <vt:lpstr>Numerical</vt:lpstr>
      <vt:lpstr>Numerical</vt:lpstr>
      <vt:lpstr>Numerical</vt:lpstr>
      <vt:lpstr>PowerPoint Presentation</vt:lpstr>
      <vt:lpstr>PowerPoint Presentation</vt:lpstr>
      <vt:lpstr>PowerPoint Presentation</vt:lpstr>
      <vt:lpstr>PowerPoint Presentation</vt:lpstr>
      <vt:lpstr>Routine of Triangulation</vt:lpstr>
      <vt:lpstr>PowerPoint Presentation</vt:lpstr>
      <vt:lpstr>1.1 Reconnaissance</vt:lpstr>
      <vt:lpstr>1.1 Reconnaissance</vt:lpstr>
      <vt:lpstr>1.1 Reconnaissance</vt:lpstr>
      <vt:lpstr>1.2 Erection of signals and towers</vt:lpstr>
      <vt:lpstr>1.2.1 Criteria for selection of triangulation stations</vt:lpstr>
      <vt:lpstr>1.2.1 Criteria for selection of triangulation stations</vt:lpstr>
      <vt:lpstr>1.2.2 Determination of intervisibility of triangulation stations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1.2.3 Station Mark</vt:lpstr>
      <vt:lpstr>1.2.3 Station Mark</vt:lpstr>
      <vt:lpstr>1.2.4 Signals</vt:lpstr>
      <vt:lpstr>1.2.4 Signals</vt:lpstr>
      <vt:lpstr>1.2.5 Classification of signals</vt:lpstr>
      <vt:lpstr>1.2.5 Classification of signals</vt:lpstr>
      <vt:lpstr>1.2.5 Classification of signals</vt:lpstr>
      <vt:lpstr>1.2.5 Classification of signals</vt:lpstr>
      <vt:lpstr>1.2.5 Classification of signals</vt:lpstr>
      <vt:lpstr>1.2.5 Classification of signals</vt:lpstr>
      <vt:lpstr>1.2.5 Classification of signals</vt:lpstr>
      <vt:lpstr>Heliotropes</vt:lpstr>
      <vt:lpstr>1.2.5 Classification of signals</vt:lpstr>
      <vt:lpstr>1.2.6 TOWERS</vt:lpstr>
      <vt:lpstr>1.2.6 TOWERS</vt:lpstr>
      <vt:lpstr>1.2.7 Phase of Signal</vt:lpstr>
      <vt:lpstr>1.2.7 Phase of Signal</vt:lpstr>
      <vt:lpstr>1.2.7 Phase of Signal</vt:lpstr>
      <vt:lpstr>1.2.7 (i) Observation made on bright portion</vt:lpstr>
      <vt:lpstr>1.2.7 (i) Observation made on bright portion</vt:lpstr>
      <vt:lpstr>1.2.7 (i) Observation made on bright portion</vt:lpstr>
      <vt:lpstr>1.2.7 (i) Observation made on bright portion</vt:lpstr>
      <vt:lpstr>1.2.7 (ii) Observation made on bright line</vt:lpstr>
      <vt:lpstr>1.2.7 (ii) Observation made on bright line</vt:lpstr>
      <vt:lpstr>1.2.7 (ii) Observation made on bright line</vt:lpstr>
      <vt:lpstr>1.2.7 (ii) Observation made on bright line</vt:lpstr>
      <vt:lpstr>1.2.7 (ii) Observation made on bright 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 Examples</vt:lpstr>
      <vt:lpstr>PowerPoint Presentation</vt:lpstr>
      <vt:lpstr>PowerPoint Presentation</vt:lpstr>
      <vt:lpstr>PowerPoint Presentation</vt:lpstr>
      <vt:lpstr>1.3 Measurement of Baseline</vt:lpstr>
      <vt:lpstr>1.3.1 Base Net</vt:lpstr>
      <vt:lpstr>1.3.2 Selection of site for base line</vt:lpstr>
      <vt:lpstr>1.3.3 Equipment for base line measurement</vt:lpstr>
      <vt:lpstr>1.3.4 Extension of base line</vt:lpstr>
      <vt:lpstr>1.3.4 Extension of base line</vt:lpstr>
      <vt:lpstr>1.3.4 (a) Extension by prolongation</vt:lpstr>
      <vt:lpstr>1.3.4 (a) Extension by prolongation</vt:lpstr>
      <vt:lpstr>1.3.4 (b) Extension by double sighting</vt:lpstr>
      <vt:lpstr>1.3.5 Corrections to be applied in base line Measurement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1.3.4 (b) Extension by double sighting</vt:lpstr>
      <vt:lpstr>1.4 MEASUREMENT OF HORIZONTAL ANGLES</vt:lpstr>
      <vt:lpstr>1.4 Repetition method</vt:lpstr>
      <vt:lpstr>1.4 Repetition method</vt:lpstr>
      <vt:lpstr>1.4 Repetition method (1st method)</vt:lpstr>
      <vt:lpstr>1.4 Repetition method</vt:lpstr>
      <vt:lpstr>1.4 Repetition method</vt:lpstr>
      <vt:lpstr>1.4 Repetition method (2nd  method)</vt:lpstr>
      <vt:lpstr>1.4 Repetition method (2nd method)</vt:lpstr>
      <vt:lpstr>1.5 MEASUREMENT OF VERTICAL ANGLES</vt:lpstr>
      <vt:lpstr>1.6 ASTRONOMICAL OBSERVATIONS</vt:lpstr>
      <vt:lpstr>2.1 SOME EXTRA PRECAUTIONS IN TAKING OBSERVATIONS</vt:lpstr>
      <vt:lpstr>3.1 SATELLITE STATION AND REDUCTION TO CENTRE</vt:lpstr>
      <vt:lpstr>3.1 SATELLITE STATION AND REDUCTION TO CENTRE</vt:lpstr>
      <vt:lpstr>3.1 SATELLITE STATION AND REDUCTION TO CENTRE</vt:lpstr>
      <vt:lpstr>3.1 SATELLITE STATION AND REDUCTION TO CENTRE</vt:lpstr>
      <vt:lpstr>3.1 SATELLITE STATION AND REDUCTION TO CENTRE</vt:lpstr>
      <vt:lpstr>3.1 SATELLITE STATION AND REDUCTION TO CENTRE</vt:lpstr>
      <vt:lpstr>3.1 SATELLITE STATION AND REDUCTION TO CENTRE</vt:lpstr>
      <vt:lpstr>3.1 SATELLITE STATION AND REDUCTION TO CENTRE</vt:lpstr>
      <vt:lpstr>3.1 SATELLITE STATION AND REDUCTION TO CENTRE</vt:lpstr>
      <vt:lpstr>3.1 SATELLITE STATION AND REDUCTION TO CENTRE</vt:lpstr>
      <vt:lpstr>3.1 SATELLITE STATION AND REDUCTION TO CENTRE</vt:lpstr>
      <vt:lpstr>3.1 SATELLITE STATION AND REDUCTION TO CENTRE</vt:lpstr>
      <vt:lpstr>3.1 SATELLITE STATION AND REDUCTION TO CENTRE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4.1 ECCENTRICITY OF SIGNAL</vt:lpstr>
      <vt:lpstr>5.1 LOCATION OF POINTS BY INTERSECTION AND RESECTION</vt:lpstr>
      <vt:lpstr>5.1 LOCATION OF POINTS BY INTERSECTION</vt:lpstr>
      <vt:lpstr>5.2 Computation of Co-ordinates.</vt:lpstr>
      <vt:lpstr>PowerPoint Presentation</vt:lpstr>
      <vt:lpstr>PowerPoint Presentation</vt:lpstr>
      <vt:lpstr>PowerPoint Presentation</vt:lpstr>
      <vt:lpstr>5.3 LOCATION OF POINTS BY  RESECTION</vt:lpstr>
      <vt:lpstr>5.4  SPHERICAL TRIANGLE</vt:lpstr>
      <vt:lpstr>5.4  SPHERICAL TRIANGLE</vt:lpstr>
      <vt:lpstr>5.4  SPHERICAL TRIANGLE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TRIANGULATION AND TRILATERATION</dc:title>
  <dc:creator>Neeraj</dc:creator>
  <cp:lastModifiedBy>SATHYA</cp:lastModifiedBy>
  <cp:revision>216</cp:revision>
  <dcterms:created xsi:type="dcterms:W3CDTF">2006-08-16T00:00:00Z</dcterms:created>
  <dcterms:modified xsi:type="dcterms:W3CDTF">2016-02-11T09:28:37Z</dcterms:modified>
  <cp:contentStatus/>
</cp:coreProperties>
</file>