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57" r:id="rId3"/>
    <p:sldId id="258" r:id="rId4"/>
    <p:sldId id="260" r:id="rId5"/>
    <p:sldId id="297" r:id="rId6"/>
    <p:sldId id="262" r:id="rId7"/>
    <p:sldId id="263" r:id="rId8"/>
    <p:sldId id="259" r:id="rId9"/>
    <p:sldId id="264" r:id="rId10"/>
    <p:sldId id="266" r:id="rId11"/>
    <p:sldId id="267" r:id="rId12"/>
    <p:sldId id="268" r:id="rId13"/>
    <p:sldId id="270" r:id="rId14"/>
    <p:sldId id="269" r:id="rId15"/>
    <p:sldId id="271" r:id="rId16"/>
    <p:sldId id="261" r:id="rId17"/>
    <p:sldId id="298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5" r:id="rId37"/>
    <p:sldId id="290" r:id="rId38"/>
    <p:sldId id="291" r:id="rId39"/>
    <p:sldId id="292" r:id="rId40"/>
    <p:sldId id="293" r:id="rId41"/>
    <p:sldId id="29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7" d="100"/>
          <a:sy n="67" d="100"/>
        </p:scale>
        <p:origin x="148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92EEE-6E97-4E61-AB8D-A9D01D9BA95C}" type="datetimeFigureOut">
              <a:rPr lang="en-IN" smtClean="0"/>
              <a:t>10-02-2016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03BED-0387-4AD9-AF28-A8FAF63771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6174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03BED-0387-4AD9-AF28-A8FAF6377103}" type="slidenum">
              <a:rPr lang="en-IN" smtClean="0"/>
              <a:t>38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8306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C4F5343-93C8-4C09-A834-CBE74BFF7DAD}" type="datetime1">
              <a:rPr lang="en-US" smtClean="0"/>
              <a:t>2/10/2016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2B72C-694D-4A5D-9230-B72DE7D3D37B}" type="datetime1">
              <a:rPr lang="en-US" smtClean="0"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26333F-9264-4A8F-B98C-5A8894893773}" type="datetime1">
              <a:rPr lang="en-US" smtClean="0"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787C2-F28E-489F-8EE5-86E26C9C62D3}" type="datetime1">
              <a:rPr lang="en-US" smtClean="0"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1222FD-ACD1-40EE-9963-E990BAA46E1B}" type="datetime1">
              <a:rPr lang="en-US" smtClean="0"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559CB5-F3BA-483E-84B4-89DFD21217C1}" type="datetime1">
              <a:rPr lang="en-US" smtClean="0"/>
              <a:t>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F754AF-6E95-477B-B497-89D1E7191165}" type="datetime1">
              <a:rPr lang="en-US" smtClean="0"/>
              <a:t>2/10/2016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21FE5-0579-484F-BB94-8B987B3A19BF}" type="datetime1">
              <a:rPr lang="en-US" smtClean="0"/>
              <a:t>2/10/2016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39D941-A4F7-4F73-91FF-52ADAF4C2BD4}" type="datetime1">
              <a:rPr lang="en-US" smtClean="0"/>
              <a:t>2/10/2016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DD5CE13-9369-430D-95A3-5FAC385B811F}" type="datetime1">
              <a:rPr lang="en-US" smtClean="0"/>
              <a:t>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B2CE741-A2A6-4829-AE04-5FB5E5729578}" type="datetime1">
              <a:rPr lang="en-US" smtClean="0"/>
              <a:t>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B508944-4F98-43D5-8CAE-2CC0CA28AB14}" type="datetime1">
              <a:rPr lang="en-US" smtClean="0"/>
              <a:t>2/10/2016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TRIANGULATION AND</a:t>
            </a:r>
            <a:br>
              <a:rPr lang="en-IN" dirty="0"/>
            </a:br>
            <a:r>
              <a:rPr lang="en-IN" dirty="0"/>
              <a:t>TRILATERATION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30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0"/>
            <a:ext cx="4419600" cy="2851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653" y="3840843"/>
            <a:ext cx="4517409" cy="482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461" y="4396889"/>
            <a:ext cx="5163877" cy="49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61" y="5000212"/>
            <a:ext cx="5257801" cy="494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36" y="5638800"/>
            <a:ext cx="7262813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2606745" y="86720"/>
            <a:ext cx="1194748" cy="3124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3048000" y="-76200"/>
            <a:ext cx="312239" cy="13084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38228" y="3926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latin typeface="Calibri"/>
                <a:cs typeface="Calibri"/>
              </a:rPr>
              <a:t>θ</a:t>
            </a:r>
            <a:endParaRPr lang="en-IN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59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419600" cy="2851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929" y="1371600"/>
            <a:ext cx="493507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881" y="2548936"/>
            <a:ext cx="5270119" cy="90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784" y="3810000"/>
            <a:ext cx="4648200" cy="98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5029200"/>
            <a:ext cx="4959684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9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419600" cy="2851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828800" y="3124200"/>
            <a:ext cx="4876800" cy="3330158"/>
            <a:chOff x="1828800" y="3124200"/>
            <a:chExt cx="4876800" cy="3330158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3124200"/>
              <a:ext cx="4876800" cy="3330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218" y="3657599"/>
              <a:ext cx="433387" cy="5296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14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77200" cy="5029200"/>
          </a:xfr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dirty="0">
                <a:latin typeface="Calibri" pitchFamily="34" charset="0"/>
                <a:cs typeface="Calibri" pitchFamily="34" charset="0"/>
              </a:rPr>
              <a:t>The main objective of triangulation or trilateration surveys is to provide a number of stations whose 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relative and </a:t>
            </a:r>
            <a:r>
              <a:rPr lang="en-IN" dirty="0">
                <a:latin typeface="Calibri" pitchFamily="34" charset="0"/>
                <a:cs typeface="Calibri" pitchFamily="34" charset="0"/>
              </a:rPr>
              <a:t>absolute positions, horizontal as well as vertical, are accurately established.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096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000" dirty="0">
                <a:latin typeface="Calibri" pitchFamily="34" charset="0"/>
                <a:cs typeface="Calibri" pitchFamily="34" charset="0"/>
              </a:rPr>
              <a:t>OBJECTIVE OF TRIANGULATION SURVEYS</a:t>
            </a:r>
            <a:endParaRPr lang="en-IN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62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3290"/>
            <a:ext cx="8229600" cy="5956110"/>
          </a:xfr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>
                <a:latin typeface="Calibri" pitchFamily="34" charset="0"/>
                <a:cs typeface="Calibri" pitchFamily="34" charset="0"/>
              </a:rPr>
              <a:t>The triangulation surveys are carried out</a:t>
            </a:r>
          </a:p>
          <a:p>
            <a:pPr algn="just">
              <a:lnSpc>
                <a:spcPct val="150000"/>
              </a:lnSpc>
            </a:pPr>
            <a:r>
              <a:rPr lang="en-IN" sz="2800" dirty="0">
                <a:latin typeface="Calibri" pitchFamily="34" charset="0"/>
                <a:cs typeface="Calibri" pitchFamily="34" charset="0"/>
              </a:rPr>
              <a:t>(i) to establish accurate control for plane and geodetic surveys of large areas, by terrestrial methods,</a:t>
            </a:r>
          </a:p>
          <a:p>
            <a:pPr algn="just">
              <a:lnSpc>
                <a:spcPct val="150000"/>
              </a:lnSpc>
            </a:pPr>
            <a:r>
              <a:rPr lang="en-IN" sz="2800" dirty="0">
                <a:latin typeface="Calibri" pitchFamily="34" charset="0"/>
                <a:cs typeface="Calibri" pitchFamily="34" charset="0"/>
              </a:rPr>
              <a:t>(ii) to establish accurate control for photogrammetric surveys of large areas,</a:t>
            </a:r>
          </a:p>
          <a:p>
            <a:pPr algn="just">
              <a:lnSpc>
                <a:spcPct val="150000"/>
              </a:lnSpc>
            </a:pPr>
            <a:r>
              <a:rPr lang="en-IN" sz="2800" dirty="0">
                <a:latin typeface="Calibri" pitchFamily="34" charset="0"/>
                <a:cs typeface="Calibri" pitchFamily="34" charset="0"/>
              </a:rPr>
              <a:t>(iii) to assist in the determination of the size and shape of the earth by making observations 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for latitude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, longitude and 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gravity.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381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000" dirty="0" smtClean="0">
                <a:latin typeface="Calibri" pitchFamily="34" charset="0"/>
                <a:cs typeface="Calibri" pitchFamily="34" charset="0"/>
              </a:rPr>
              <a:t>Triangulation Surveys</a:t>
            </a:r>
            <a:endParaRPr lang="en-IN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20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5486400"/>
          </a:xfr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N" sz="2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iv) to determine accurate locations of points in engineering works such as :</a:t>
            </a:r>
          </a:p>
          <a:p>
            <a:pPr marL="109728" indent="0" algn="just">
              <a:lnSpc>
                <a:spcPct val="150000"/>
              </a:lnSpc>
              <a:buNone/>
            </a:pPr>
            <a:r>
              <a:rPr lang="en-IN" sz="2800" dirty="0">
                <a:latin typeface="Calibri" pitchFamily="34" charset="0"/>
                <a:cs typeface="Calibri" pitchFamily="34" charset="0"/>
              </a:rPr>
              <a:t>(a) Fixing centre line and abutments of long bridges over large rivers.</a:t>
            </a:r>
          </a:p>
          <a:p>
            <a:pPr marL="109728" indent="0" algn="just">
              <a:lnSpc>
                <a:spcPct val="150000"/>
              </a:lnSpc>
              <a:buNone/>
            </a:pPr>
            <a:r>
              <a:rPr lang="en-IN" sz="2800" dirty="0">
                <a:latin typeface="Calibri" pitchFamily="34" charset="0"/>
                <a:cs typeface="Calibri" pitchFamily="34" charset="0"/>
              </a:rPr>
              <a:t>(b) Fixing centre line, terminal points, and shafts for long tunnels.</a:t>
            </a:r>
          </a:p>
          <a:p>
            <a:pPr marL="109728" indent="0" algn="just">
              <a:lnSpc>
                <a:spcPct val="150000"/>
              </a:lnSpc>
              <a:buNone/>
            </a:pPr>
            <a:r>
              <a:rPr lang="en-IN" sz="2800" dirty="0">
                <a:latin typeface="Calibri" pitchFamily="34" charset="0"/>
                <a:cs typeface="Calibri" pitchFamily="34" charset="0"/>
              </a:rPr>
              <a:t>(c) Transferring the control points across wide sea channels, large water bodies, 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etc.</a:t>
            </a:r>
            <a:endParaRPr lang="en-IN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381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000" dirty="0" smtClean="0">
                <a:latin typeface="Calibri" pitchFamily="34" charset="0"/>
                <a:cs typeface="Calibri" pitchFamily="34" charset="0"/>
              </a:rPr>
              <a:t>Triangulation Surveys</a:t>
            </a:r>
            <a:endParaRPr lang="en-IN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32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4876800"/>
          </a:xfr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IN" dirty="0">
                <a:latin typeface="Calibri" pitchFamily="34" charset="0"/>
                <a:cs typeface="Calibri" pitchFamily="34" charset="0"/>
              </a:rPr>
              <a:t>A trilateration system also consists of a series of joined or overlapping 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triangles.</a:t>
            </a:r>
          </a:p>
          <a:p>
            <a:pPr algn="just"/>
            <a:r>
              <a:rPr lang="en-IN" dirty="0" smtClean="0">
                <a:latin typeface="Calibri" pitchFamily="34" charset="0"/>
                <a:cs typeface="Calibri" pitchFamily="34" charset="0"/>
              </a:rPr>
              <a:t>However</a:t>
            </a:r>
            <a:r>
              <a:rPr lang="en-IN" dirty="0">
                <a:latin typeface="Calibri" pitchFamily="34" charset="0"/>
                <a:cs typeface="Calibri" pitchFamily="34" charset="0"/>
              </a:rPr>
              <a:t>, for 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trilateration the </a:t>
            </a:r>
            <a:r>
              <a:rPr lang="en-IN" dirty="0">
                <a:latin typeface="Calibri" pitchFamily="34" charset="0"/>
                <a:cs typeface="Calibri" pitchFamily="34" charset="0"/>
              </a:rPr>
              <a:t>lengths of all the sides of the triangle are measured and few directions or angles are measured to 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establish azimuth.</a:t>
            </a:r>
          </a:p>
          <a:p>
            <a:pPr algn="just"/>
            <a:r>
              <a:rPr lang="en-IN" dirty="0" smtClean="0">
                <a:latin typeface="Calibri" pitchFamily="34" charset="0"/>
                <a:cs typeface="Calibri" pitchFamily="34" charset="0"/>
              </a:rPr>
              <a:t>Trilateration </a:t>
            </a:r>
            <a:r>
              <a:rPr lang="en-IN" dirty="0">
                <a:latin typeface="Calibri" pitchFamily="34" charset="0"/>
                <a:cs typeface="Calibri" pitchFamily="34" charset="0"/>
              </a:rPr>
              <a:t>has become feasible with the development of electronic distance measuring (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EDM) equipment </a:t>
            </a:r>
            <a:r>
              <a:rPr lang="en-IN" dirty="0">
                <a:latin typeface="Calibri" pitchFamily="34" charset="0"/>
                <a:cs typeface="Calibri" pitchFamily="34" charset="0"/>
              </a:rPr>
              <a:t>which has made possible the measurement of all lengths with high order of accuracy under 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almost all </a:t>
            </a:r>
            <a:r>
              <a:rPr lang="en-IN" dirty="0">
                <a:latin typeface="Calibri" pitchFamily="34" charset="0"/>
                <a:cs typeface="Calibri" pitchFamily="34" charset="0"/>
              </a:rPr>
              <a:t>field conditions.</a:t>
            </a:r>
            <a:endParaRPr lang="en-IN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096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000" dirty="0" smtClean="0">
                <a:latin typeface="Calibri" pitchFamily="34" charset="0"/>
                <a:cs typeface="Calibri" pitchFamily="34" charset="0"/>
              </a:rPr>
              <a:t>Trilateration Surveys</a:t>
            </a:r>
            <a:endParaRPr lang="en-IN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39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6" t="41379" r="18332" b="8190"/>
          <a:stretch/>
        </p:blipFill>
        <p:spPr bwMode="auto">
          <a:xfrm>
            <a:off x="76200" y="538655"/>
            <a:ext cx="9067800" cy="587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7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077200" cy="5562600"/>
          </a:xfr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 smtClean="0">
                <a:latin typeface="Calibri" pitchFamily="34" charset="0"/>
                <a:cs typeface="Calibri" pitchFamily="34" charset="0"/>
              </a:rPr>
              <a:t>Triangulation 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surveys are classified 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as :</a:t>
            </a:r>
          </a:p>
          <a:p>
            <a:pPr marL="566928" indent="-4572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IN" sz="2800" dirty="0" smtClean="0">
                <a:latin typeface="Calibri" pitchFamily="34" charset="0"/>
                <a:cs typeface="Calibri" pitchFamily="34" charset="0"/>
              </a:rPr>
              <a:t>First-order 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or 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primary.</a:t>
            </a:r>
          </a:p>
          <a:p>
            <a:pPr marL="566928" indent="-4572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IN" sz="2800" dirty="0" smtClean="0">
                <a:latin typeface="Calibri" pitchFamily="34" charset="0"/>
                <a:cs typeface="Calibri" pitchFamily="34" charset="0"/>
              </a:rPr>
              <a:t>Second-order 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or secondary, 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and</a:t>
            </a:r>
          </a:p>
          <a:p>
            <a:pPr marL="566928" indent="-4572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IN" sz="2800" dirty="0" smtClean="0">
                <a:latin typeface="Calibri" pitchFamily="34" charset="0"/>
                <a:cs typeface="Calibri" pitchFamily="34" charset="0"/>
              </a:rPr>
              <a:t>Third-order or tertiary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381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CLASSIFICATION OF TRIANGULATION SYSTEM</a:t>
            </a:r>
            <a:endParaRPr lang="en-IN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23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077200" cy="5410200"/>
          </a:xfr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N" sz="2800" u="sng" dirty="0">
                <a:latin typeface="Calibri" pitchFamily="34" charset="0"/>
                <a:cs typeface="Calibri" pitchFamily="34" charset="0"/>
              </a:rPr>
              <a:t>First-order triangulation 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is used to determine the shape and size of the earth or to cover a vast 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area like 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a whole country with control points to which a second-order triangulation system can be connected.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381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First order triangulation system</a:t>
            </a:r>
            <a:endParaRPr lang="en-IN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01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077200" cy="4724400"/>
          </a:xfr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IN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Principle </a:t>
            </a:r>
            <a:r>
              <a:rPr lang="en-IN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of </a:t>
            </a:r>
            <a:r>
              <a:rPr lang="en-IN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Trilateration</a:t>
            </a:r>
          </a:p>
          <a:p>
            <a:r>
              <a:rPr lang="en-IN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Reduction </a:t>
            </a:r>
            <a:r>
              <a:rPr lang="en-IN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of </a:t>
            </a:r>
            <a:r>
              <a:rPr lang="en-IN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observation</a:t>
            </a:r>
          </a:p>
          <a:p>
            <a:r>
              <a:rPr lang="en-IN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Principle </a:t>
            </a:r>
            <a:r>
              <a:rPr lang="en-IN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and classification </a:t>
            </a:r>
            <a:r>
              <a:rPr lang="en-IN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of  </a:t>
            </a:r>
            <a:r>
              <a:rPr lang="en-IN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Triangulation  </a:t>
            </a:r>
            <a:r>
              <a:rPr lang="en-IN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System</a:t>
            </a:r>
          </a:p>
          <a:p>
            <a:r>
              <a:rPr lang="en-IN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Triangulation  chains</a:t>
            </a:r>
            <a:r>
              <a:rPr lang="en-IN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  </a:t>
            </a:r>
            <a:r>
              <a:rPr lang="en-IN" dirty="0">
                <a:latin typeface="Calibri" pitchFamily="34" charset="0"/>
                <a:cs typeface="Calibri" pitchFamily="34" charset="0"/>
              </a:rPr>
              <a:t>Strength  of  Figures,  Station  marks  and  Signals,  Satellite  station, 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intersected </a:t>
            </a:r>
            <a:r>
              <a:rPr lang="en-IN" dirty="0">
                <a:latin typeface="Calibri" pitchFamily="34" charset="0"/>
                <a:cs typeface="Calibri" pitchFamily="34" charset="0"/>
              </a:rPr>
              <a:t>and Resected 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points</a:t>
            </a:r>
          </a:p>
          <a:p>
            <a:r>
              <a:rPr lang="en-IN" dirty="0" smtClean="0">
                <a:latin typeface="Calibri" pitchFamily="34" charset="0"/>
                <a:cs typeface="Calibri" pitchFamily="34" charset="0"/>
              </a:rPr>
              <a:t>field </a:t>
            </a:r>
            <a:r>
              <a:rPr lang="en-IN" dirty="0">
                <a:latin typeface="Calibri" pitchFamily="34" charset="0"/>
                <a:cs typeface="Calibri" pitchFamily="34" charset="0"/>
              </a:rPr>
              <a:t>work- 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Reconnaissance</a:t>
            </a:r>
          </a:p>
          <a:p>
            <a:r>
              <a:rPr lang="en-IN" dirty="0" smtClean="0">
                <a:latin typeface="Calibri" pitchFamily="34" charset="0"/>
                <a:cs typeface="Calibri" pitchFamily="34" charset="0"/>
              </a:rPr>
              <a:t>Intervisibillty </a:t>
            </a:r>
            <a:r>
              <a:rPr lang="en-IN" dirty="0">
                <a:latin typeface="Calibri" pitchFamily="34" charset="0"/>
                <a:cs typeface="Calibri" pitchFamily="34" charset="0"/>
              </a:rPr>
              <a:t>of station, Angular 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measurement</a:t>
            </a:r>
          </a:p>
          <a:p>
            <a:r>
              <a:rPr lang="en-IN" dirty="0" smtClean="0">
                <a:latin typeface="Calibri" pitchFamily="34" charset="0"/>
                <a:cs typeface="Calibri" pitchFamily="34" charset="0"/>
              </a:rPr>
              <a:t>Base line </a:t>
            </a:r>
            <a:r>
              <a:rPr lang="en-IN" dirty="0">
                <a:latin typeface="Calibri" pitchFamily="34" charset="0"/>
                <a:cs typeface="Calibri" pitchFamily="34" charset="0"/>
              </a:rPr>
              <a:t>measurement and its 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extension</a:t>
            </a:r>
          </a:p>
          <a:p>
            <a:r>
              <a:rPr lang="en-IN" dirty="0" smtClean="0">
                <a:latin typeface="Calibri" pitchFamily="34" charset="0"/>
                <a:cs typeface="Calibri" pitchFamily="34" charset="0"/>
              </a:rPr>
              <a:t>Adjustment </a:t>
            </a:r>
            <a:r>
              <a:rPr lang="en-IN" dirty="0">
                <a:latin typeface="Calibri" pitchFamily="34" charset="0"/>
                <a:cs typeface="Calibri" pitchFamily="34" charset="0"/>
              </a:rPr>
              <a:t>of Field observation and computation of co-ordinates.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096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000" dirty="0" smtClean="0">
                <a:latin typeface="Calibri" pitchFamily="34" charset="0"/>
                <a:cs typeface="Calibri" pitchFamily="34" charset="0"/>
              </a:rPr>
              <a:t>Syllabus</a:t>
            </a:r>
            <a:endParaRPr lang="en-IN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0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077200" cy="5410200"/>
          </a:xfr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N" sz="2800" u="sng" dirty="0" smtClean="0">
                <a:latin typeface="Calibri" pitchFamily="34" charset="0"/>
                <a:cs typeface="Calibri" pitchFamily="34" charset="0"/>
              </a:rPr>
              <a:t>A second-order </a:t>
            </a:r>
            <a:r>
              <a:rPr lang="en-IN" sz="2800" u="sng" dirty="0">
                <a:latin typeface="Calibri" pitchFamily="34" charset="0"/>
                <a:cs typeface="Calibri" pitchFamily="34" charset="0"/>
              </a:rPr>
              <a:t>triangulation system 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consists of a network within a first-order 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triangulation.</a:t>
            </a:r>
          </a:p>
          <a:p>
            <a:pPr algn="just">
              <a:lnSpc>
                <a:spcPct val="150000"/>
              </a:lnSpc>
            </a:pPr>
            <a:r>
              <a:rPr lang="en-IN" sz="2800" dirty="0" smtClean="0">
                <a:latin typeface="Calibri" pitchFamily="34" charset="0"/>
                <a:cs typeface="Calibri" pitchFamily="34" charset="0"/>
              </a:rPr>
              <a:t>It 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is used to 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cover areas 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of the order of a region, small country, or province.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381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 smtClean="0">
                <a:latin typeface="Calibri" pitchFamily="34" charset="0"/>
                <a:cs typeface="Calibri" pitchFamily="34" charset="0"/>
              </a:rPr>
              <a:t>Second-order </a:t>
            </a:r>
            <a:r>
              <a:rPr lang="en-IN" sz="3200" dirty="0">
                <a:latin typeface="Calibri" pitchFamily="34" charset="0"/>
                <a:cs typeface="Calibri" pitchFamily="34" charset="0"/>
              </a:rPr>
              <a:t>triangulation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86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077200" cy="5410200"/>
          </a:xfr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>
                <a:latin typeface="Calibri" pitchFamily="34" charset="0"/>
                <a:cs typeface="Calibri" pitchFamily="34" charset="0"/>
              </a:rPr>
              <a:t>A </a:t>
            </a:r>
            <a:r>
              <a:rPr lang="en-IN" sz="2800" u="sng" dirty="0">
                <a:latin typeface="Calibri" pitchFamily="34" charset="0"/>
                <a:cs typeface="Calibri" pitchFamily="34" charset="0"/>
              </a:rPr>
              <a:t>third-order triangulation 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is a framework fixed 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within and 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connected to a second-order triangulation 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system.</a:t>
            </a:r>
          </a:p>
          <a:p>
            <a:pPr algn="just">
              <a:lnSpc>
                <a:spcPct val="150000"/>
              </a:lnSpc>
            </a:pPr>
            <a:r>
              <a:rPr lang="en-IN" sz="2800" dirty="0" smtClean="0">
                <a:latin typeface="Calibri" pitchFamily="34" charset="0"/>
                <a:cs typeface="Calibri" pitchFamily="34" charset="0"/>
              </a:rPr>
              <a:t>It 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serves the purpose of furnishing the 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immediate control 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for detailed engineering and location surveys.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381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 smtClean="0">
                <a:latin typeface="Calibri" pitchFamily="34" charset="0"/>
                <a:cs typeface="Calibri" pitchFamily="34" charset="0"/>
              </a:rPr>
              <a:t>Third-order triangulation system </a:t>
            </a:r>
            <a:endParaRPr lang="en-IN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09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381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 smtClean="0">
                <a:latin typeface="Calibri" pitchFamily="34" charset="0"/>
                <a:cs typeface="Calibri" pitchFamily="34" charset="0"/>
              </a:rPr>
              <a:t>Triangulation system </a:t>
            </a:r>
            <a:endParaRPr lang="en-IN" sz="32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589664"/>
              </p:ext>
            </p:extLst>
          </p:nvPr>
        </p:nvGraphicFramePr>
        <p:xfrm>
          <a:off x="228600" y="685800"/>
          <a:ext cx="8534400" cy="58521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133600"/>
                <a:gridCol w="2133600"/>
                <a:gridCol w="2133600"/>
                <a:gridCol w="21336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Characteristics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First Order</a:t>
                      </a:r>
                    </a:p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Triangulation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Second Order</a:t>
                      </a:r>
                    </a:p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Triangulation</a:t>
                      </a:r>
                      <a:endParaRPr lang="en-IN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Third Order</a:t>
                      </a:r>
                    </a:p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Triangulation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Length of base</a:t>
                      </a:r>
                      <a:r>
                        <a:rPr lang="en-US" sz="2000" b="1" baseline="0" dirty="0" smtClean="0"/>
                        <a:t> lines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8 to 12 km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 to 5 km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100 to 500 m</a:t>
                      </a:r>
                      <a:endParaRPr lang="en-IN" sz="2000" b="1" dirty="0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Length</a:t>
                      </a:r>
                      <a:r>
                        <a:rPr lang="en-US" sz="2000" b="1" baseline="0" dirty="0" smtClean="0"/>
                        <a:t> of sides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16 to 150 km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10 to 25 km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 to 10 km</a:t>
                      </a:r>
                      <a:endParaRPr lang="en-IN" sz="2000" b="1" dirty="0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Average triangulation</a:t>
                      </a:r>
                      <a:r>
                        <a:rPr lang="en-US" sz="2000" b="1" baseline="0" dirty="0" smtClean="0"/>
                        <a:t> error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Less than 1”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3”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12”</a:t>
                      </a:r>
                      <a:endParaRPr lang="en-IN" sz="2000" b="1" dirty="0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Actual error</a:t>
                      </a:r>
                      <a:r>
                        <a:rPr lang="en-US" sz="2000" b="1" baseline="0" dirty="0" smtClean="0"/>
                        <a:t> of base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 in 50,000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 in 25,000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 in 10,000</a:t>
                      </a:r>
                      <a:endParaRPr lang="en-IN" sz="2000" b="1" dirty="0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Probable error of base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 in 10,00,000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 in 500,000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 in 250,000</a:t>
                      </a:r>
                      <a:endParaRPr lang="en-IN" sz="2000" b="1" dirty="0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Probable error of computed distances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 in 50,000 to 1 in 250,000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</a:t>
                      </a:r>
                      <a:r>
                        <a:rPr lang="en-US" sz="2000" b="1" baseline="0" dirty="0" smtClean="0"/>
                        <a:t> in 20,000 to 1 in 50,000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 in 5,000</a:t>
                      </a:r>
                      <a:r>
                        <a:rPr lang="en-US" sz="2000" b="1" baseline="0" dirty="0" smtClean="0"/>
                        <a:t> to 1 in 20,000</a:t>
                      </a:r>
                      <a:endParaRPr lang="en-IN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52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82000" cy="6019800"/>
          </a:xfr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>
                <a:latin typeface="Calibri" pitchFamily="34" charset="0"/>
                <a:cs typeface="Calibri" pitchFamily="34" charset="0"/>
              </a:rPr>
              <a:t>The basic figures used in triangulation networks 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are</a:t>
            </a:r>
          </a:p>
          <a:p>
            <a:pPr algn="just">
              <a:lnSpc>
                <a:spcPct val="150000"/>
              </a:lnSpc>
            </a:pPr>
            <a:r>
              <a:rPr lang="en-IN" sz="2800" dirty="0">
                <a:latin typeface="Calibri" pitchFamily="34" charset="0"/>
                <a:cs typeface="Calibri" pitchFamily="34" charset="0"/>
              </a:rPr>
              <a:t>1. Single chain of triangles</a:t>
            </a:r>
          </a:p>
          <a:p>
            <a:pPr algn="just">
              <a:lnSpc>
                <a:spcPct val="150000"/>
              </a:lnSpc>
            </a:pPr>
            <a:r>
              <a:rPr lang="en-IN" sz="2800" dirty="0">
                <a:latin typeface="Calibri" pitchFamily="34" charset="0"/>
                <a:cs typeface="Calibri" pitchFamily="34" charset="0"/>
              </a:rPr>
              <a:t>2. Double chain of triangles</a:t>
            </a:r>
          </a:p>
          <a:p>
            <a:pPr algn="just">
              <a:lnSpc>
                <a:spcPct val="150000"/>
              </a:lnSpc>
            </a:pPr>
            <a:r>
              <a:rPr lang="en-IN" sz="2800" dirty="0">
                <a:latin typeface="Calibri" pitchFamily="34" charset="0"/>
                <a:cs typeface="Calibri" pitchFamily="34" charset="0"/>
              </a:rPr>
              <a:t>3. Braced quadrilaterals</a:t>
            </a:r>
          </a:p>
          <a:p>
            <a:pPr algn="just">
              <a:lnSpc>
                <a:spcPct val="150000"/>
              </a:lnSpc>
            </a:pPr>
            <a:r>
              <a:rPr lang="en-IN" sz="2800" dirty="0">
                <a:latin typeface="Calibri" pitchFamily="34" charset="0"/>
                <a:cs typeface="Calibri" pitchFamily="34" charset="0"/>
              </a:rPr>
              <a:t>4. </a:t>
            </a:r>
            <a:r>
              <a:rPr lang="en-IN" sz="2800" dirty="0" err="1">
                <a:latin typeface="Calibri" pitchFamily="34" charset="0"/>
                <a:cs typeface="Calibri" pitchFamily="34" charset="0"/>
              </a:rPr>
              <a:t>Centered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 triangles and polygons</a:t>
            </a:r>
          </a:p>
          <a:p>
            <a:pPr algn="just">
              <a:lnSpc>
                <a:spcPct val="150000"/>
              </a:lnSpc>
            </a:pPr>
            <a:r>
              <a:rPr lang="en-IN" sz="2800" dirty="0">
                <a:latin typeface="Calibri" pitchFamily="34" charset="0"/>
                <a:cs typeface="Calibri" pitchFamily="34" charset="0"/>
              </a:rPr>
              <a:t>5. A combination of above systems.</a:t>
            </a:r>
            <a:endParaRPr lang="en-IN" sz="28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381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 smtClean="0">
                <a:latin typeface="Calibri" pitchFamily="34" charset="0"/>
                <a:cs typeface="Calibri" pitchFamily="34" charset="0"/>
              </a:rPr>
              <a:t>Triangulation Figures &amp; Layouts</a:t>
            </a:r>
            <a:endParaRPr lang="en-IN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22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381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Single Chain of Triangles</a:t>
            </a:r>
            <a:endParaRPr lang="en-IN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694" y="838200"/>
            <a:ext cx="9228744" cy="400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1478" y="53340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dirty="0">
                <a:latin typeface="Arial" pitchFamily="34" charset="0"/>
                <a:cs typeface="Arial" pitchFamily="34" charset="0"/>
              </a:rPr>
              <a:t>When the control points are required to be established in a narrow strip of terrain such as a </a:t>
            </a:r>
            <a:r>
              <a:rPr lang="en-IN" sz="2400" dirty="0" smtClean="0">
                <a:latin typeface="Arial" pitchFamily="34" charset="0"/>
                <a:cs typeface="Arial" pitchFamily="34" charset="0"/>
              </a:rPr>
              <a:t>valley between 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ridges, a layout consisting of single chain of triangles is generally used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78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381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Single Chain of Triangles</a:t>
            </a:r>
            <a:endParaRPr lang="en-IN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0050" y="1524000"/>
            <a:ext cx="8305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dirty="0" smtClean="0">
                <a:latin typeface="Arial" pitchFamily="34" charset="0"/>
                <a:cs typeface="Arial" pitchFamily="34" charset="0"/>
              </a:rPr>
              <a:t>Simple 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triangles of a triangulation system provide 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only one 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route through which distances can be computed, and hence, this system does not provide any check 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on the 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accuracy of 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observations.</a:t>
            </a:r>
          </a:p>
          <a:p>
            <a:pPr algn="just"/>
            <a:endParaRPr lang="en-IN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800" dirty="0" smtClean="0">
                <a:latin typeface="Arial" pitchFamily="34" charset="0"/>
                <a:cs typeface="Arial" pitchFamily="34" charset="0"/>
              </a:rPr>
              <a:t>Check 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base lines and astronomical observations for azimuths have to 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be provided 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at frequent intervals to avoid excessive accumulation of errors in this layout.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56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381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Double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Chain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of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Triangles</a:t>
            </a:r>
            <a:endParaRPr lang="en-IN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143000"/>
            <a:ext cx="876748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98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381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Double Chain of Triangles</a:t>
            </a:r>
            <a:endParaRPr lang="en-IN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0050" y="1524000"/>
            <a:ext cx="8305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dirty="0">
                <a:latin typeface="Arial" pitchFamily="34" charset="0"/>
                <a:cs typeface="Arial" pitchFamily="34" charset="0"/>
              </a:rPr>
              <a:t>This arrangement is used for covering 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the larger 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width of a belt. </a:t>
            </a:r>
            <a:endParaRPr lang="en-IN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IN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800" dirty="0">
                <a:latin typeface="Arial" pitchFamily="34" charset="0"/>
                <a:cs typeface="Arial" pitchFamily="34" charset="0"/>
              </a:rPr>
              <a:t>This system also has disadvantages of single chain of triangles 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system i.e. Check 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base lines and astronomical observations for azimuths have to 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be provided 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at frequent intervals to avoid excessive accumulation of errors in this layout.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88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381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Braced quadrilaterals</a:t>
            </a:r>
            <a:endParaRPr lang="en-IN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3" r="13580"/>
          <a:stretch/>
        </p:blipFill>
        <p:spPr bwMode="auto">
          <a:xfrm>
            <a:off x="114298" y="1066800"/>
            <a:ext cx="9029701" cy="454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17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381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Braced quadrilaterals</a:t>
            </a:r>
            <a:endParaRPr lang="en-IN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914400"/>
            <a:ext cx="8305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dirty="0">
                <a:latin typeface="Arial" pitchFamily="34" charset="0"/>
                <a:cs typeface="Arial" pitchFamily="34" charset="0"/>
              </a:rPr>
              <a:t>A triangulation system consisting of figures containing four corner stations and observed 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diagonals , 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is known as a layout of braced quadrilaterals. </a:t>
            </a:r>
            <a:endParaRPr lang="en-IN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IN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8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fact, braced quadrilateral consists 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of overlapping 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triangles. </a:t>
            </a:r>
            <a:endParaRPr lang="en-IN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IN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800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system is treated to be the strongest and the best arrangement of triangles, and 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it provides 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a means of computing the lengths of the sides using different combinations of sides and 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angles.</a:t>
            </a:r>
            <a:endParaRPr lang="en-IN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03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077200" cy="4724400"/>
          </a:xfr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IN" dirty="0">
                <a:latin typeface="Calibri" pitchFamily="34" charset="0"/>
                <a:cs typeface="Calibri" pitchFamily="34" charset="0"/>
              </a:rPr>
              <a:t>Control surveys establish precise horizontal and vertical positions of 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reference station. </a:t>
            </a:r>
          </a:p>
          <a:p>
            <a:pPr algn="just"/>
            <a:r>
              <a:rPr lang="en-IN" dirty="0" smtClean="0">
                <a:latin typeface="Calibri" pitchFamily="34" charset="0"/>
                <a:cs typeface="Calibri" pitchFamily="34" charset="0"/>
              </a:rPr>
              <a:t>These </a:t>
            </a:r>
            <a:r>
              <a:rPr lang="en-IN" dirty="0">
                <a:latin typeface="Calibri" pitchFamily="34" charset="0"/>
                <a:cs typeface="Calibri" pitchFamily="34" charset="0"/>
              </a:rPr>
              <a:t>serve as the basis for originating or 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checking subordinate </a:t>
            </a:r>
            <a:r>
              <a:rPr lang="en-IN" dirty="0">
                <a:latin typeface="Calibri" pitchFamily="34" charset="0"/>
                <a:cs typeface="Calibri" pitchFamily="34" charset="0"/>
              </a:rPr>
              <a:t>surveys for projects such as topographic and 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Hydrographic mapping.</a:t>
            </a:r>
          </a:p>
          <a:p>
            <a:pPr algn="just"/>
            <a:r>
              <a:rPr lang="en-IN" dirty="0" smtClean="0">
                <a:latin typeface="Calibri" pitchFamily="34" charset="0"/>
                <a:cs typeface="Calibri" pitchFamily="34" charset="0"/>
              </a:rPr>
              <a:t>There </a:t>
            </a:r>
            <a:r>
              <a:rPr lang="en-IN" dirty="0">
                <a:latin typeface="Calibri" pitchFamily="34" charset="0"/>
                <a:cs typeface="Calibri" pitchFamily="34" charset="0"/>
              </a:rPr>
              <a:t>have been two general types of control 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surveys: </a:t>
            </a:r>
            <a:r>
              <a:rPr lang="en-IN" i="1" u="sng" dirty="0" smtClean="0">
                <a:latin typeface="Calibri" pitchFamily="34" charset="0"/>
                <a:cs typeface="Calibri" pitchFamily="34" charset="0"/>
              </a:rPr>
              <a:t>horizontal and vertical.</a:t>
            </a:r>
          </a:p>
          <a:p>
            <a:pPr algn="just"/>
            <a:r>
              <a:rPr lang="en-IN" dirty="0">
                <a:latin typeface="Calibri" pitchFamily="34" charset="0"/>
                <a:cs typeface="Calibri" pitchFamily="34" charset="0"/>
              </a:rPr>
              <a:t>Horizontal surveys generally establish geodetic 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latitudes and geodetic longitudes of </a:t>
            </a:r>
            <a:r>
              <a:rPr lang="en-IN" dirty="0">
                <a:latin typeface="Calibri" pitchFamily="34" charset="0"/>
                <a:cs typeface="Calibri" pitchFamily="34" charset="0"/>
              </a:rPr>
              <a:t>stations over large 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areas.</a:t>
            </a:r>
            <a:endParaRPr lang="en-IN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096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000" dirty="0" smtClean="0">
                <a:latin typeface="Calibri" pitchFamily="34" charset="0"/>
                <a:cs typeface="Calibri" pitchFamily="34" charset="0"/>
              </a:rPr>
              <a:t>Control Surveys</a:t>
            </a:r>
            <a:endParaRPr lang="en-IN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00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381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Centered triangles and polygons</a:t>
            </a:r>
            <a:endParaRPr lang="en-IN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8763000" cy="563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80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381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Centered triangles and polygons</a:t>
            </a:r>
            <a:endParaRPr lang="en-IN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" y="733246"/>
            <a:ext cx="89154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dirty="0">
                <a:latin typeface="Arial" pitchFamily="34" charset="0"/>
                <a:cs typeface="Arial" pitchFamily="34" charset="0"/>
              </a:rPr>
              <a:t>A triangulation system which consists of figures containing interior stations in triangle and polygon 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known as </a:t>
            </a:r>
            <a:r>
              <a:rPr lang="en-IN" sz="2800" dirty="0" err="1" smtClean="0">
                <a:latin typeface="Arial" pitchFamily="34" charset="0"/>
                <a:cs typeface="Arial" pitchFamily="34" charset="0"/>
              </a:rPr>
              <a:t>centered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triangles and polygons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IN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800" dirty="0">
                <a:latin typeface="Arial" pitchFamily="34" charset="0"/>
                <a:cs typeface="Arial" pitchFamily="34" charset="0"/>
              </a:rPr>
              <a:t>This layout in a triangulation system is generally used when vast area in all directions is required to 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be covered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. </a:t>
            </a:r>
            <a:endParaRPr lang="en-IN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800" dirty="0">
                <a:latin typeface="Arial" pitchFamily="34" charset="0"/>
                <a:cs typeface="Arial" pitchFamily="34" charset="0"/>
              </a:rPr>
              <a:t>Though this system provides checks on the accuracy of the work, generally it is not as strong as the 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braced quadrilateral 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arrangement. </a:t>
            </a:r>
            <a:endParaRPr lang="en-IN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IN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800" dirty="0" smtClean="0">
                <a:latin typeface="Arial" pitchFamily="34" charset="0"/>
                <a:cs typeface="Arial" pitchFamily="34" charset="0"/>
              </a:rPr>
              <a:t>Moreover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, the progress of work is quite slow due to the fact that more settings 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of the 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instrument are required.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76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381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>
                <a:latin typeface="Calibri" pitchFamily="34" charset="0"/>
                <a:cs typeface="Calibri" pitchFamily="34" charset="0"/>
              </a:rPr>
              <a:t>A combination of all above systems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441786"/>
            <a:ext cx="81343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dirty="0">
                <a:latin typeface="Arial" pitchFamily="34" charset="0"/>
                <a:cs typeface="Arial" pitchFamily="34" charset="0"/>
              </a:rPr>
              <a:t>Sometimes a combination of above systems may be used which may be according to the shape of 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the area 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and the accuracy requirements.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65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58150" cy="9906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>
                <a:latin typeface="Calibri" pitchFamily="34" charset="0"/>
                <a:cs typeface="Calibri" pitchFamily="34" charset="0"/>
              </a:rPr>
              <a:t>LAYOUT OF PRIMARY TRIANGULATION FOR LARGE COUNTRIES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441786"/>
            <a:ext cx="81343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dirty="0">
                <a:latin typeface="Arial" pitchFamily="34" charset="0"/>
                <a:cs typeface="Arial" pitchFamily="34" charset="0"/>
              </a:rPr>
              <a:t>The following two types of frameworks of primary triangulation are provided for a large country to cover 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the entire 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area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IN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800" dirty="0">
                <a:latin typeface="Arial" pitchFamily="34" charset="0"/>
                <a:cs typeface="Arial" pitchFamily="34" charset="0"/>
              </a:rPr>
              <a:t>1. Grid iron system</a:t>
            </a:r>
          </a:p>
          <a:p>
            <a:pPr algn="just"/>
            <a:r>
              <a:rPr lang="en-IN" sz="2800" dirty="0">
                <a:latin typeface="Arial" pitchFamily="34" charset="0"/>
                <a:cs typeface="Arial" pitchFamily="34" charset="0"/>
              </a:rPr>
              <a:t>2. Central system.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25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34350" cy="5334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>
                <a:latin typeface="Calibri" pitchFamily="34" charset="0"/>
                <a:cs typeface="Calibri" pitchFamily="34" charset="0"/>
              </a:rPr>
              <a:t>Grid iron system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502920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99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34350" cy="5334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>
                <a:latin typeface="Calibri" pitchFamily="34" charset="0"/>
                <a:cs typeface="Calibri" pitchFamily="34" charset="0"/>
              </a:rPr>
              <a:t>Grid iron system</a:t>
            </a:r>
          </a:p>
        </p:txBody>
      </p:sp>
      <p:sp>
        <p:nvSpPr>
          <p:cNvPr id="4" name="Rectangle 3"/>
          <p:cNvSpPr/>
          <p:nvPr/>
        </p:nvSpPr>
        <p:spPr>
          <a:xfrm>
            <a:off x="495300" y="1333500"/>
            <a:ext cx="81343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dirty="0">
                <a:latin typeface="Arial" pitchFamily="34" charset="0"/>
                <a:cs typeface="Arial" pitchFamily="34" charset="0"/>
              </a:rPr>
              <a:t>In this system, the primary 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triangulation is 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laid in series of chains of triangles, 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which usually 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runs roughly along meridians (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north-south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) and along perpendiculars to 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the meridians 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(east-west), throughout the 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country.</a:t>
            </a:r>
          </a:p>
          <a:p>
            <a:pPr algn="just"/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800" dirty="0">
                <a:latin typeface="Arial" pitchFamily="34" charset="0"/>
                <a:cs typeface="Arial" pitchFamily="34" charset="0"/>
              </a:rPr>
              <a:t>The 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area between 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the parallel and perpendicular 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series of 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primary triangulation, are filled by 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the secondary 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and tertiary triangulation 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systems.</a:t>
            </a:r>
          </a:p>
          <a:p>
            <a:pPr algn="just"/>
            <a:endParaRPr lang="en-IN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800" dirty="0" smtClean="0">
                <a:latin typeface="Arial" pitchFamily="34" charset="0"/>
                <a:cs typeface="Arial" pitchFamily="34" charset="0"/>
              </a:rPr>
              <a:t>Grid 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iron system has been adopted in 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India and 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other countries like Austria, Spain, 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France, etc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42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050"/>
            <a:ext cx="7269050" cy="69760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0" y="190500"/>
            <a:ext cx="3324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GRID IRON SYSTEM IN INDIA</a:t>
            </a:r>
            <a:endParaRPr lang="en-IN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0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34350" cy="5334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>
                <a:latin typeface="Calibri" pitchFamily="34" charset="0"/>
                <a:cs typeface="Calibri" pitchFamily="34" charset="0"/>
              </a:rPr>
              <a:t>Central system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295400"/>
            <a:ext cx="6629400" cy="5068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36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34350" cy="5334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>
                <a:latin typeface="Calibri" pitchFamily="34" charset="0"/>
                <a:cs typeface="Calibri" pitchFamily="34" charset="0"/>
              </a:rPr>
              <a:t>Central system</a:t>
            </a:r>
          </a:p>
        </p:txBody>
      </p:sp>
      <p:sp>
        <p:nvSpPr>
          <p:cNvPr id="4" name="Rectangle 3"/>
          <p:cNvSpPr/>
          <p:nvPr/>
        </p:nvSpPr>
        <p:spPr>
          <a:xfrm>
            <a:off x="495300" y="1333500"/>
            <a:ext cx="81343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dirty="0">
                <a:latin typeface="Arial" pitchFamily="34" charset="0"/>
                <a:cs typeface="Arial" pitchFamily="34" charset="0"/>
              </a:rPr>
              <a:t>In this system, the whole area is covered by a network of primary triangulation extending in all 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directions from 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the initial triangulation figure ABC, which is generally laid at the centre of the country </a:t>
            </a:r>
            <a:endParaRPr lang="en-IN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IN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800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system is generally used for the survey of an area of moderate 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extent.</a:t>
            </a:r>
          </a:p>
          <a:p>
            <a:pPr algn="just"/>
            <a:endParaRPr lang="en-IN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800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has been adopted in 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United Kingdom 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and various other countries.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57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01000" cy="10287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>
                <a:latin typeface="Calibri" pitchFamily="34" charset="0"/>
                <a:cs typeface="Calibri" pitchFamily="34" charset="0"/>
              </a:rPr>
              <a:t>CRITERIA FOR SELECTION OF THE LAYOUT OF TRIANGLES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600200"/>
            <a:ext cx="813435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en-IN" sz="2800" dirty="0" smtClean="0">
                <a:latin typeface="Arial" pitchFamily="34" charset="0"/>
                <a:cs typeface="Arial" pitchFamily="34" charset="0"/>
              </a:rPr>
              <a:t>Simple 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triangles should be preferably equilateral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 algn="just">
              <a:buAutoNum type="arabicPeriod"/>
            </a:pPr>
            <a:endParaRPr lang="en-IN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800" dirty="0">
                <a:latin typeface="Arial" pitchFamily="34" charset="0"/>
                <a:cs typeface="Arial" pitchFamily="34" charset="0"/>
              </a:rPr>
              <a:t>2. Braced quadrilaterals should be preferably approximate squares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IN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800" dirty="0">
                <a:latin typeface="Arial" pitchFamily="34" charset="0"/>
                <a:cs typeface="Arial" pitchFamily="34" charset="0"/>
              </a:rPr>
              <a:t>3.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Centered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 polygons should be regular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IN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800" dirty="0">
                <a:latin typeface="Arial" pitchFamily="34" charset="0"/>
                <a:cs typeface="Arial" pitchFamily="34" charset="0"/>
              </a:rPr>
              <a:t>4. The arrangement should be such that the computations can be done through two or 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more independent 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routes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IN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84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077200" cy="5029200"/>
          </a:xfr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IN" dirty="0">
                <a:latin typeface="Calibri" pitchFamily="34" charset="0"/>
                <a:cs typeface="Calibri" pitchFamily="34" charset="0"/>
              </a:rPr>
              <a:t>Field procedures used in </a:t>
            </a:r>
            <a:r>
              <a:rPr lang="en-IN" b="1" i="1" dirty="0">
                <a:latin typeface="Calibri" pitchFamily="34" charset="0"/>
                <a:cs typeface="Calibri" pitchFamily="34" charset="0"/>
              </a:rPr>
              <a:t>horizontal control surveys </a:t>
            </a:r>
            <a:r>
              <a:rPr lang="en-IN" dirty="0">
                <a:latin typeface="Calibri" pitchFamily="34" charset="0"/>
                <a:cs typeface="Calibri" pitchFamily="34" charset="0"/>
              </a:rPr>
              <a:t>have traditionally 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been the </a:t>
            </a:r>
            <a:r>
              <a:rPr lang="en-IN" dirty="0">
                <a:latin typeface="Calibri" pitchFamily="34" charset="0"/>
                <a:cs typeface="Calibri" pitchFamily="34" charset="0"/>
              </a:rPr>
              <a:t>ground methods of </a:t>
            </a:r>
            <a:r>
              <a:rPr lang="en-IN" b="1" i="1" u="sng" dirty="0">
                <a:latin typeface="Calibri" pitchFamily="34" charset="0"/>
                <a:cs typeface="Calibri" pitchFamily="34" charset="0"/>
              </a:rPr>
              <a:t>triangulation,</a:t>
            </a:r>
            <a:r>
              <a:rPr lang="en-IN" dirty="0">
                <a:latin typeface="Calibri" pitchFamily="34" charset="0"/>
                <a:cs typeface="Calibri" pitchFamily="34" charset="0"/>
              </a:rPr>
              <a:t> precise traversing, </a:t>
            </a:r>
            <a:r>
              <a:rPr lang="en-IN" b="1" i="1" u="sng" dirty="0">
                <a:latin typeface="Calibri" pitchFamily="34" charset="0"/>
                <a:cs typeface="Calibri" pitchFamily="34" charset="0"/>
              </a:rPr>
              <a:t>trilateration</a:t>
            </a:r>
            <a:r>
              <a:rPr lang="en-IN" dirty="0">
                <a:latin typeface="Calibri" pitchFamily="34" charset="0"/>
                <a:cs typeface="Calibri" pitchFamily="34" charset="0"/>
              </a:rPr>
              <a:t>, and </a:t>
            </a:r>
            <a:r>
              <a:rPr lang="en-IN" b="1" i="1" u="sng" dirty="0">
                <a:latin typeface="Calibri" pitchFamily="34" charset="0"/>
                <a:cs typeface="Calibri" pitchFamily="34" charset="0"/>
              </a:rPr>
              <a:t>combinations of these basic </a:t>
            </a:r>
            <a:r>
              <a:rPr lang="en-IN" b="1" i="1" u="sng" dirty="0" smtClean="0">
                <a:latin typeface="Calibri" pitchFamily="34" charset="0"/>
                <a:cs typeface="Calibri" pitchFamily="34" charset="0"/>
              </a:rPr>
              <a:t>approaches .</a:t>
            </a:r>
          </a:p>
          <a:p>
            <a:pPr algn="just"/>
            <a:endParaRPr lang="en-IN" b="1" i="1" u="sng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i="1" dirty="0">
                <a:latin typeface="Calibri" pitchFamily="34" charset="0"/>
                <a:cs typeface="Calibri" pitchFamily="34" charset="0"/>
              </a:rPr>
              <a:t>Vertical control surveys </a:t>
            </a:r>
            <a:r>
              <a:rPr lang="en-IN" dirty="0">
                <a:latin typeface="Calibri" pitchFamily="34" charset="0"/>
                <a:cs typeface="Calibri" pitchFamily="34" charset="0"/>
              </a:rPr>
              <a:t>establish elevations for a network of 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reference monuments </a:t>
            </a:r>
            <a:r>
              <a:rPr lang="en-IN" dirty="0">
                <a:latin typeface="Calibri" pitchFamily="34" charset="0"/>
                <a:cs typeface="Calibri" pitchFamily="34" charset="0"/>
              </a:rPr>
              <a:t>called 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benchmarks.</a:t>
            </a:r>
          </a:p>
          <a:p>
            <a:pPr algn="just"/>
            <a:endParaRPr lang="en-IN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dirty="0" smtClean="0">
                <a:latin typeface="Calibri" pitchFamily="34" charset="0"/>
                <a:cs typeface="Calibri" pitchFamily="34" charset="0"/>
              </a:rPr>
              <a:t>Depending </a:t>
            </a:r>
            <a:r>
              <a:rPr lang="en-IN" dirty="0">
                <a:latin typeface="Calibri" pitchFamily="34" charset="0"/>
                <a:cs typeface="Calibri" pitchFamily="34" charset="0"/>
              </a:rPr>
              <a:t>on accuracy requirements, they 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have traditionally </a:t>
            </a:r>
            <a:r>
              <a:rPr lang="en-IN" dirty="0">
                <a:latin typeface="Calibri" pitchFamily="34" charset="0"/>
                <a:cs typeface="Calibri" pitchFamily="34" charset="0"/>
              </a:rPr>
              <a:t>been run by either </a:t>
            </a:r>
            <a:r>
              <a:rPr lang="en-IN" b="1" i="1" u="sng" dirty="0">
                <a:latin typeface="Calibri" pitchFamily="34" charset="0"/>
                <a:cs typeface="Calibri" pitchFamily="34" charset="0"/>
              </a:rPr>
              <a:t>differential </a:t>
            </a:r>
            <a:r>
              <a:rPr lang="en-IN" b="1" i="1" u="sng" dirty="0" smtClean="0">
                <a:latin typeface="Calibri" pitchFamily="34" charset="0"/>
                <a:cs typeface="Calibri" pitchFamily="34" charset="0"/>
              </a:rPr>
              <a:t>levelling 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or </a:t>
            </a:r>
            <a:r>
              <a:rPr lang="en-IN" b="1" i="1" u="sng" dirty="0">
                <a:latin typeface="Calibri" pitchFamily="34" charset="0"/>
                <a:cs typeface="Calibri" pitchFamily="34" charset="0"/>
              </a:rPr>
              <a:t>trigonometric </a:t>
            </a:r>
            <a:r>
              <a:rPr lang="en-IN" b="1" i="1" u="sng" dirty="0" smtClean="0">
                <a:latin typeface="Calibri" pitchFamily="34" charset="0"/>
                <a:cs typeface="Calibri" pitchFamily="34" charset="0"/>
              </a:rPr>
              <a:t>levelling.</a:t>
            </a:r>
            <a:endParaRPr lang="en-IN" b="1" i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096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000" dirty="0" smtClean="0">
                <a:latin typeface="Calibri" pitchFamily="34" charset="0"/>
                <a:cs typeface="Calibri" pitchFamily="34" charset="0"/>
              </a:rPr>
              <a:t>Control Surveys</a:t>
            </a:r>
            <a:endParaRPr lang="en-IN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13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01000" cy="10287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>
                <a:latin typeface="Calibri" pitchFamily="34" charset="0"/>
                <a:cs typeface="Calibri" pitchFamily="34" charset="0"/>
              </a:rPr>
              <a:t>CRITERIA FOR SELECTION OF THE LAYOUT OF TRIANGLES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447800"/>
            <a:ext cx="8915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dirty="0" smtClean="0">
                <a:latin typeface="Arial" pitchFamily="34" charset="0"/>
                <a:cs typeface="Arial" pitchFamily="34" charset="0"/>
              </a:rPr>
              <a:t>5. The 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arrangement should be such that at least one route and preferably two routes form 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well conditioned 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triangles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IN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800" dirty="0" smtClean="0">
                <a:latin typeface="Arial" pitchFamily="34" charset="0"/>
                <a:cs typeface="Arial" pitchFamily="34" charset="0"/>
              </a:rPr>
              <a:t>6. No 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angle of the figure, opposite a known side should be small, whichever end of the series is 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used for computation.</a:t>
            </a:r>
          </a:p>
          <a:p>
            <a:pPr algn="just"/>
            <a:endParaRPr lang="en-IN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800" dirty="0" smtClean="0">
                <a:latin typeface="Arial" pitchFamily="34" charset="0"/>
                <a:cs typeface="Arial" pitchFamily="34" charset="0"/>
              </a:rPr>
              <a:t>7. Angles 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of simple triangles should not be less than 45°, and in the case of quadrilaterals, no 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angle should 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be less than 30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°.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 In the case of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centered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 polygons, no angle should be less than 40°</a:t>
            </a:r>
          </a:p>
          <a:p>
            <a:pPr algn="just"/>
            <a:endParaRPr lang="en-IN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73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01000" cy="10287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>
                <a:latin typeface="Calibri" pitchFamily="34" charset="0"/>
                <a:cs typeface="Calibri" pitchFamily="34" charset="0"/>
              </a:rPr>
              <a:t>CRITERIA FOR SELECTION OF THE LAYOUT OF TRIANGLES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676400"/>
            <a:ext cx="8915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dirty="0">
                <a:latin typeface="Arial" pitchFamily="34" charset="0"/>
                <a:cs typeface="Arial" pitchFamily="34" charset="0"/>
              </a:rPr>
              <a:t>8. The sides of the figures should be of comparable lengths. Very long lines and very short 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lines should 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be avoided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IN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800" dirty="0">
                <a:latin typeface="Arial" pitchFamily="34" charset="0"/>
                <a:cs typeface="Arial" pitchFamily="34" charset="0"/>
              </a:rPr>
              <a:t>9. The layout should be such that it requires least work to achieve maximum progress.</a:t>
            </a:r>
            <a:endParaRPr lang="en-IN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9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4876800"/>
          </a:xfr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IN" dirty="0">
                <a:latin typeface="Calibri" pitchFamily="34" charset="0"/>
                <a:cs typeface="Calibri" pitchFamily="34" charset="0"/>
              </a:rPr>
              <a:t>Triangulation is one of the methods of fixing accurate controls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r>
              <a:rPr lang="en-IN" dirty="0">
                <a:latin typeface="Calibri" pitchFamily="34" charset="0"/>
                <a:cs typeface="Calibri" pitchFamily="34" charset="0"/>
              </a:rPr>
              <a:t>It is based on the 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trigonometric proposition </a:t>
            </a:r>
            <a:r>
              <a:rPr lang="en-IN" dirty="0">
                <a:latin typeface="Calibri" pitchFamily="34" charset="0"/>
                <a:cs typeface="Calibri" pitchFamily="34" charset="0"/>
              </a:rPr>
              <a:t>that if one side and two angles of a triangle are known, the remaining sides can 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be computed.</a:t>
            </a:r>
          </a:p>
          <a:p>
            <a:pPr algn="just"/>
            <a:r>
              <a:rPr lang="en-IN" dirty="0">
                <a:latin typeface="Calibri" pitchFamily="34" charset="0"/>
                <a:cs typeface="Calibri" pitchFamily="34" charset="0"/>
              </a:rPr>
              <a:t>Furthermore, if the direction 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of one </a:t>
            </a:r>
            <a:r>
              <a:rPr lang="en-IN" dirty="0">
                <a:latin typeface="Calibri" pitchFamily="34" charset="0"/>
                <a:cs typeface="Calibri" pitchFamily="34" charset="0"/>
              </a:rPr>
              <a:t>side is known, the directions of the remaining 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sides can </a:t>
            </a:r>
            <a:r>
              <a:rPr lang="en-IN" dirty="0">
                <a:latin typeface="Calibri" pitchFamily="34" charset="0"/>
                <a:cs typeface="Calibri" pitchFamily="34" charset="0"/>
              </a:rPr>
              <a:t>be 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determined.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096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000" dirty="0" smtClean="0">
                <a:latin typeface="Calibri" pitchFamily="34" charset="0"/>
                <a:cs typeface="Calibri" pitchFamily="34" charset="0"/>
              </a:rPr>
              <a:t>Triangulation Surveys</a:t>
            </a:r>
            <a:endParaRPr lang="en-IN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53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096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000" dirty="0" smtClean="0">
                <a:latin typeface="Calibri" pitchFamily="34" charset="0"/>
                <a:cs typeface="Calibri" pitchFamily="34" charset="0"/>
              </a:rPr>
              <a:t>Triangulation Surveys</a:t>
            </a:r>
            <a:endParaRPr lang="en-IN" sz="4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92" y="1136176"/>
            <a:ext cx="7010400" cy="4220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53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77200" cy="5029200"/>
          </a:xfr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IN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en-IN" dirty="0">
                <a:latin typeface="Calibri" pitchFamily="34" charset="0"/>
                <a:cs typeface="Calibri" pitchFamily="34" charset="0"/>
              </a:rPr>
              <a:t>triangulation system consists of a series of joined or overlapping triangles in 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which an </a:t>
            </a:r>
            <a:r>
              <a:rPr lang="en-IN" dirty="0">
                <a:latin typeface="Calibri" pitchFamily="34" charset="0"/>
                <a:cs typeface="Calibri" pitchFamily="34" charset="0"/>
              </a:rPr>
              <a:t>occasional side called as base line, is 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measured.</a:t>
            </a:r>
          </a:p>
          <a:p>
            <a:pPr algn="just"/>
            <a:r>
              <a:rPr lang="en-IN" dirty="0" smtClean="0">
                <a:latin typeface="Calibri" pitchFamily="34" charset="0"/>
                <a:cs typeface="Calibri" pitchFamily="34" charset="0"/>
              </a:rPr>
              <a:t>Remaining </a:t>
            </a:r>
            <a:r>
              <a:rPr lang="en-IN" dirty="0">
                <a:latin typeface="Calibri" pitchFamily="34" charset="0"/>
                <a:cs typeface="Calibri" pitchFamily="34" charset="0"/>
              </a:rPr>
              <a:t>sides are calculated from 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the angles </a:t>
            </a:r>
            <a:r>
              <a:rPr lang="en-IN" dirty="0">
                <a:latin typeface="Calibri" pitchFamily="34" charset="0"/>
                <a:cs typeface="Calibri" pitchFamily="34" charset="0"/>
              </a:rPr>
              <a:t>measured at the vertices of the 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triangles.</a:t>
            </a:r>
          </a:p>
          <a:p>
            <a:pPr algn="just"/>
            <a:r>
              <a:rPr lang="en-IN" dirty="0" smtClean="0">
                <a:latin typeface="Calibri" pitchFamily="34" charset="0"/>
                <a:cs typeface="Calibri" pitchFamily="34" charset="0"/>
              </a:rPr>
              <a:t>Vertices </a:t>
            </a:r>
            <a:r>
              <a:rPr lang="en-IN" dirty="0">
                <a:latin typeface="Calibri" pitchFamily="34" charset="0"/>
                <a:cs typeface="Calibri" pitchFamily="34" charset="0"/>
              </a:rPr>
              <a:t>being the control points are called 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as </a:t>
            </a:r>
            <a:r>
              <a:rPr lang="en-IN" u="sng" dirty="0" smtClean="0">
                <a:latin typeface="Calibri" pitchFamily="34" charset="0"/>
                <a:cs typeface="Calibri" pitchFamily="34" charset="0"/>
              </a:rPr>
              <a:t>triangulation </a:t>
            </a:r>
            <a:r>
              <a:rPr lang="en-IN" u="sng" dirty="0">
                <a:latin typeface="Calibri" pitchFamily="34" charset="0"/>
                <a:cs typeface="Calibri" pitchFamily="34" charset="0"/>
              </a:rPr>
              <a:t>stations</a:t>
            </a:r>
            <a:r>
              <a:rPr lang="en-IN" u="sng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r>
              <a:rPr lang="en-IN" dirty="0">
                <a:latin typeface="Calibri" pitchFamily="34" charset="0"/>
                <a:cs typeface="Calibri" pitchFamily="34" charset="0"/>
              </a:rPr>
              <a:t>The side of the triangle 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whose length </a:t>
            </a:r>
            <a:r>
              <a:rPr lang="en-IN" dirty="0">
                <a:latin typeface="Calibri" pitchFamily="34" charset="0"/>
                <a:cs typeface="Calibri" pitchFamily="34" charset="0"/>
              </a:rPr>
              <a:t>is predetermined, is called the base line.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096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000" dirty="0" smtClean="0">
                <a:latin typeface="Calibri" pitchFamily="34" charset="0"/>
                <a:cs typeface="Calibri" pitchFamily="34" charset="0"/>
              </a:rPr>
              <a:t>Triangulation Surveys</a:t>
            </a:r>
            <a:endParaRPr lang="en-IN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29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1069"/>
            <a:ext cx="8229600" cy="6096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000" dirty="0">
                <a:latin typeface="Calibri" pitchFamily="34" charset="0"/>
                <a:cs typeface="Calibri" pitchFamily="34" charset="0"/>
              </a:rPr>
              <a:t>PRINCIPLE OF TRIANGULATION</a:t>
            </a:r>
            <a:endParaRPr lang="en-IN" sz="4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478" y="838200"/>
            <a:ext cx="5867400" cy="378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555578" y="5257800"/>
            <a:ext cx="807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>
                <a:latin typeface="Arial" pitchFamily="34" charset="0"/>
                <a:cs typeface="Arial" pitchFamily="34" charset="0"/>
              </a:rPr>
              <a:t>All the angles in both the triangles and the 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length L </a:t>
            </a:r>
            <a:r>
              <a:rPr lang="en-IN" sz="2000" dirty="0">
                <a:latin typeface="Arial" pitchFamily="34" charset="0"/>
                <a:cs typeface="Arial" pitchFamily="34" charset="0"/>
              </a:rPr>
              <a:t>of the side AB, have been measured.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60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021"/>
            <a:ext cx="3825922" cy="24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890" y="990600"/>
            <a:ext cx="3048000" cy="90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92842"/>
            <a:ext cx="1983052" cy="408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904" y="2555154"/>
            <a:ext cx="2530110" cy="70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55045"/>
            <a:ext cx="2662111" cy="74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225" y="304800"/>
            <a:ext cx="306766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17184"/>
            <a:ext cx="3679772" cy="39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3516375"/>
            <a:ext cx="3219450" cy="865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81" y="4876800"/>
            <a:ext cx="297542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684" y="4797240"/>
            <a:ext cx="3234746" cy="84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82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1225</TotalTime>
  <Words>1661</Words>
  <Application>Microsoft Office PowerPoint</Application>
  <PresentationFormat>On-screen Show (4:3)</PresentationFormat>
  <Paragraphs>211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TRIANGULATION AND TRILATERATION</vt:lpstr>
      <vt:lpstr>Syllabus</vt:lpstr>
      <vt:lpstr>Control Surveys</vt:lpstr>
      <vt:lpstr>Control Surveys</vt:lpstr>
      <vt:lpstr>Triangulation Surveys</vt:lpstr>
      <vt:lpstr>Triangulation Surveys</vt:lpstr>
      <vt:lpstr>Triangulation Surveys</vt:lpstr>
      <vt:lpstr>PRINCIPLE OF TRIANGULATION</vt:lpstr>
      <vt:lpstr>PowerPoint Presentation</vt:lpstr>
      <vt:lpstr>PowerPoint Presentation</vt:lpstr>
      <vt:lpstr>PowerPoint Presentation</vt:lpstr>
      <vt:lpstr>PowerPoint Presentation</vt:lpstr>
      <vt:lpstr>OBJECTIVE OF TRIANGULATION SURVEYS</vt:lpstr>
      <vt:lpstr>Triangulation Surveys</vt:lpstr>
      <vt:lpstr>Triangulation Surveys</vt:lpstr>
      <vt:lpstr>Trilateration Surveys</vt:lpstr>
      <vt:lpstr>PowerPoint Presentation</vt:lpstr>
      <vt:lpstr>CLASSIFICATION OF TRIANGULATION SYSTEM</vt:lpstr>
      <vt:lpstr>First order triangulation system</vt:lpstr>
      <vt:lpstr>Second-order triangulation system</vt:lpstr>
      <vt:lpstr>Third-order triangulation system </vt:lpstr>
      <vt:lpstr>Triangulation system </vt:lpstr>
      <vt:lpstr>Triangulation Figures &amp; Layouts</vt:lpstr>
      <vt:lpstr>Single Chain of Triangles</vt:lpstr>
      <vt:lpstr>Single Chain of Triangles</vt:lpstr>
      <vt:lpstr>Double Chain of Triangles</vt:lpstr>
      <vt:lpstr>Double Chain of Triangles</vt:lpstr>
      <vt:lpstr>Braced quadrilaterals</vt:lpstr>
      <vt:lpstr>Braced quadrilaterals</vt:lpstr>
      <vt:lpstr>Centered triangles and polygons</vt:lpstr>
      <vt:lpstr>Centered triangles and polygons</vt:lpstr>
      <vt:lpstr>A combination of all above systems</vt:lpstr>
      <vt:lpstr>LAYOUT OF PRIMARY TRIANGULATION FOR LARGE COUNTRIES</vt:lpstr>
      <vt:lpstr>Grid iron system</vt:lpstr>
      <vt:lpstr>Grid iron system</vt:lpstr>
      <vt:lpstr>PowerPoint Presentation</vt:lpstr>
      <vt:lpstr>Central system</vt:lpstr>
      <vt:lpstr>Central system</vt:lpstr>
      <vt:lpstr>CRITERIA FOR SELECTION OF THE LAYOUT OF TRIANGLES</vt:lpstr>
      <vt:lpstr>CRITERIA FOR SELECTION OF THE LAYOUT OF TRIANGLES</vt:lpstr>
      <vt:lpstr>CRITERIA FOR SELECTION OF THE LAYOUT OF TRIANGLES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TRIANGULATION AND TRILATERATION</dc:title>
  <dc:creator>Neeraj</dc:creator>
  <cp:lastModifiedBy>SATHYA</cp:lastModifiedBy>
  <cp:revision>48</cp:revision>
  <dcterms:created xsi:type="dcterms:W3CDTF">2006-08-16T00:00:00Z</dcterms:created>
  <dcterms:modified xsi:type="dcterms:W3CDTF">2016-02-10T11:03:25Z</dcterms:modified>
  <cp:contentStatus/>
</cp:coreProperties>
</file>